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Agrandir Grand Bold" panose="020B0604020202020204" charset="0"/>
      <p:regular r:id="rId35"/>
    </p:embeddedFont>
    <p:embeddedFont>
      <p:font typeface="Agrandir Grand Ultra-Bold" panose="020B0604020202020204" charset="0"/>
      <p:regular r:id="rId36"/>
    </p:embeddedFont>
    <p:embeddedFont>
      <p:font typeface="Glacial Indifference Bold" panose="020B0604020202020204" charset="0"/>
      <p:regular r:id="rId37"/>
    </p:embeddedFont>
    <p:embeddedFont>
      <p:font typeface="Open Sans" panose="020B0606030504020204" pitchFamily="34" charset="0"/>
      <p:regular r:id="rId38"/>
    </p:embeddedFont>
    <p:embeddedFont>
      <p:font typeface="Open Sans Bold" panose="020B0806030504020204" charset="0"/>
      <p:regular r:id="rId39"/>
    </p:embeddedFont>
    <p:embeddedFont>
      <p:font typeface="TT Commons Pro Expanded" panose="020B0604020202020204" charset="0"/>
      <p:regular r:id="rId40"/>
    </p:embeddedFont>
    <p:embeddedFont>
      <p:font typeface="TT Lakes Neue Expanded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95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sv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5.png"/><Relationship Id="rId7" Type="http://schemas.openxmlformats.org/officeDocument/2006/relationships/image" Target="../media/image21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8.png"/><Relationship Id="rId4" Type="http://schemas.openxmlformats.org/officeDocument/2006/relationships/image" Target="../media/image46.sv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moodle.insa-toulouse.fr/pluginfile.php/171791/mod_resource/content/0/Cours%20di%C3%A9lectrique%202023-2024_2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1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hyperlink" Target="https://moodle.insa-toulouse.fr/pluginfile.php/171791/mod_resource/content/0/Cours%20di%C3%A9lectrique%202023-2024_2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moodle.insa-toulouse.fr/pluginfile.php/171791/mod_resource/content/0/Cours%20di%C3%A9lectrique%202023-2024_2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moodle.insa-toulouse.fr/pluginfile.php/171791/mod_resource/content/0/Cours%20di%C3%A9lectrique%202023-2024_2.pdf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hyperlink" Target="https://moodle.insa-toulouse.fr/pluginfile.php/171791/mod_resource/content/0/Cours%20di%C3%A9lectrique%202023-2024_2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oodle.insa-toulouse.fr/pluginfile.php/171791/mod_resource/content/0/Cours%20di%C3%A9lectrique%202023-2024_2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62.svg"/><Relationship Id="rId7" Type="http://schemas.openxmlformats.org/officeDocument/2006/relationships/image" Target="../media/image9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svg"/><Relationship Id="rId7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oodle.insa-toulouse.fr/pluginfile.php/171791/mod_resource/content/0/Cours%20di%C3%A9lectrique%202023-2024_2.pdf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insa-toulouse.fr/pluginfile.php/171791/mod_resource/content/0/Cours%20di%C3%A9lectrique%202023-2024_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2456" y="6892370"/>
            <a:ext cx="1493689" cy="1493689"/>
          </a:xfrm>
          <a:custGeom>
            <a:avLst/>
            <a:gdLst/>
            <a:ahLst/>
            <a:cxnLst/>
            <a:rect l="l" t="t" r="r" b="b"/>
            <a:pathLst>
              <a:path w="1493689" h="1493689">
                <a:moveTo>
                  <a:pt x="0" y="0"/>
                </a:moveTo>
                <a:lnTo>
                  <a:pt x="1493688" y="0"/>
                </a:lnTo>
                <a:lnTo>
                  <a:pt x="1493688" y="1493688"/>
                </a:lnTo>
                <a:lnTo>
                  <a:pt x="0" y="1493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6561653" y="766018"/>
            <a:ext cx="9171868" cy="8754965"/>
          </a:xfrm>
          <a:custGeom>
            <a:avLst/>
            <a:gdLst/>
            <a:ahLst/>
            <a:cxnLst/>
            <a:rect l="l" t="t" r="r" b="b"/>
            <a:pathLst>
              <a:path w="9171868" h="8754965">
                <a:moveTo>
                  <a:pt x="0" y="0"/>
                </a:moveTo>
                <a:lnTo>
                  <a:pt x="9171868" y="0"/>
                </a:lnTo>
                <a:lnTo>
                  <a:pt x="9171868" y="8754964"/>
                </a:lnTo>
                <a:lnTo>
                  <a:pt x="0" y="875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434123" y="71572"/>
            <a:ext cx="2572021" cy="1388891"/>
          </a:xfrm>
          <a:custGeom>
            <a:avLst/>
            <a:gdLst/>
            <a:ahLst/>
            <a:cxnLst/>
            <a:rect l="l" t="t" r="r" b="b"/>
            <a:pathLst>
              <a:path w="2572021" h="1388891">
                <a:moveTo>
                  <a:pt x="0" y="0"/>
                </a:moveTo>
                <a:lnTo>
                  <a:pt x="2572021" y="0"/>
                </a:lnTo>
                <a:lnTo>
                  <a:pt x="2572021" y="1388891"/>
                </a:lnTo>
                <a:lnTo>
                  <a:pt x="0" y="13888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2624602" y="4040187"/>
            <a:ext cx="12391391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</a:pPr>
            <a:r>
              <a:rPr lang="en-US" sz="5000" spc="425">
                <a:solidFill>
                  <a:srgbClr val="FFFFFF"/>
                </a:solidFill>
                <a:latin typeface="Agrandir Grand Ultra-Bold"/>
              </a:rPr>
              <a:t>Du capteur au banc de test en open source hardware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9103" y="8848725"/>
            <a:ext cx="5518109" cy="117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6"/>
              </a:lnSpc>
            </a:pPr>
            <a:r>
              <a:rPr lang="en-US" sz="2542" spc="216">
                <a:solidFill>
                  <a:srgbClr val="FFFFFF"/>
                </a:solidFill>
                <a:latin typeface="Glacial Indifference Bold"/>
              </a:rPr>
              <a:t>FERNANDES MACHADO David</a:t>
            </a:r>
          </a:p>
          <a:p>
            <a:pPr>
              <a:lnSpc>
                <a:spcPts val="3126"/>
              </a:lnSpc>
            </a:pPr>
            <a:r>
              <a:rPr lang="en-US" sz="2542" spc="216">
                <a:solidFill>
                  <a:srgbClr val="FFFFFF"/>
                </a:solidFill>
                <a:latin typeface="Glacial Indifference Bold"/>
              </a:rPr>
              <a:t>TAILHAN Amandine</a:t>
            </a:r>
          </a:p>
          <a:p>
            <a:pPr marL="0" lvl="0" indent="0" algn="l">
              <a:lnSpc>
                <a:spcPts val="3126"/>
              </a:lnSpc>
            </a:pPr>
            <a:r>
              <a:rPr lang="en-US" sz="2542" spc="216">
                <a:solidFill>
                  <a:srgbClr val="FFFFFF"/>
                </a:solidFill>
                <a:latin typeface="Glacial Indifference Bold"/>
              </a:rPr>
              <a:t>4A GP, INSA Toulouse</a:t>
            </a:r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.023"/>
                </p14:media>
              </p:ext>
            </p:ext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pTgt spid="7"/>
                </p:tgtEl>
              </p:cBhvr>
            </p:cmd>
            <p:audio>
              <p:cMediaNode vol="100000" mute="1" showWhenStopped="0">
                <p:cTn id="3"/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4317902" y="3780827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6" y="0"/>
                </a:lnTo>
                <a:lnTo>
                  <a:pt x="7940196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-4620024" y="-2995732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8"/>
                </a:lnTo>
                <a:lnTo>
                  <a:pt x="0" y="7579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6303998" y="3356881"/>
            <a:ext cx="5680004" cy="3573239"/>
          </a:xfrm>
          <a:custGeom>
            <a:avLst/>
            <a:gdLst/>
            <a:ahLst/>
            <a:cxnLst/>
            <a:rect l="l" t="t" r="r" b="b"/>
            <a:pathLst>
              <a:path w="5680004" h="3573239">
                <a:moveTo>
                  <a:pt x="0" y="0"/>
                </a:moveTo>
                <a:lnTo>
                  <a:pt x="5680004" y="0"/>
                </a:lnTo>
                <a:lnTo>
                  <a:pt x="5680004" y="3573238"/>
                </a:lnTo>
                <a:lnTo>
                  <a:pt x="0" y="3573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5283292" y="6609444"/>
            <a:ext cx="720298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00"/>
              </a:lnSpc>
              <a:spcBef>
                <a:spcPct val="0"/>
              </a:spcBef>
            </a:pPr>
            <a:r>
              <a:rPr lang="en-US" sz="2000" spc="170">
                <a:solidFill>
                  <a:srgbClr val="FFFFFF"/>
                </a:solidFill>
                <a:latin typeface="Agrandir Grand Ultra-Bold"/>
              </a:rPr>
              <a:t>03.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603426"/>
            <a:chOff x="0" y="0"/>
            <a:chExt cx="4816593" cy="6856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85676"/>
            </a:xfrm>
            <a:custGeom>
              <a:avLst/>
              <a:gdLst/>
              <a:ahLst/>
              <a:cxnLst/>
              <a:rect l="l" t="t" r="r" b="b"/>
              <a:pathLst>
                <a:path w="4816592" h="685676">
                  <a:moveTo>
                    <a:pt x="0" y="0"/>
                  </a:moveTo>
                  <a:lnTo>
                    <a:pt x="4816592" y="0"/>
                  </a:lnTo>
                  <a:lnTo>
                    <a:pt x="4816592" y="685676"/>
                  </a:lnTo>
                  <a:lnTo>
                    <a:pt x="0" y="685676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23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1342" y="1078068"/>
            <a:ext cx="6558766" cy="88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52"/>
              </a:lnSpc>
              <a:spcBef>
                <a:spcPct val="0"/>
              </a:spcBef>
            </a:pPr>
            <a:r>
              <a:rPr lang="en-US" sz="5739" spc="487">
                <a:solidFill>
                  <a:srgbClr val="FFFFFF"/>
                </a:solidFill>
                <a:latin typeface="Agrandir Grand Ultra-Bold"/>
              </a:rPr>
              <a:t>ARDUINO</a:t>
            </a:r>
          </a:p>
        </p:txBody>
      </p:sp>
      <p:sp>
        <p:nvSpPr>
          <p:cNvPr id="6" name="Freeform 6"/>
          <p:cNvSpPr/>
          <p:nvPr/>
        </p:nvSpPr>
        <p:spPr>
          <a:xfrm>
            <a:off x="10347805" y="-5403194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3334587" y="2908036"/>
            <a:ext cx="1646351" cy="2192477"/>
          </a:xfrm>
          <a:custGeom>
            <a:avLst/>
            <a:gdLst/>
            <a:ahLst/>
            <a:cxnLst/>
            <a:rect l="l" t="t" r="r" b="b"/>
            <a:pathLst>
              <a:path w="1646351" h="2192477">
                <a:moveTo>
                  <a:pt x="0" y="0"/>
                </a:moveTo>
                <a:lnTo>
                  <a:pt x="1646351" y="0"/>
                </a:lnTo>
                <a:lnTo>
                  <a:pt x="1646351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7437045" y="2814258"/>
            <a:ext cx="2619082" cy="2619082"/>
          </a:xfrm>
          <a:custGeom>
            <a:avLst/>
            <a:gdLst/>
            <a:ahLst/>
            <a:cxnLst/>
            <a:rect l="l" t="t" r="r" b="b"/>
            <a:pathLst>
              <a:path w="2619082" h="2619082">
                <a:moveTo>
                  <a:pt x="0" y="0"/>
                </a:moveTo>
                <a:lnTo>
                  <a:pt x="2619082" y="0"/>
                </a:lnTo>
                <a:lnTo>
                  <a:pt x="2619082" y="2619082"/>
                </a:lnTo>
                <a:lnTo>
                  <a:pt x="0" y="2619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2513577" y="3027561"/>
            <a:ext cx="2104661" cy="2192477"/>
          </a:xfrm>
          <a:custGeom>
            <a:avLst/>
            <a:gdLst/>
            <a:ahLst/>
            <a:cxnLst/>
            <a:rect l="l" t="t" r="r" b="b"/>
            <a:pathLst>
              <a:path w="2104661" h="2192477">
                <a:moveTo>
                  <a:pt x="0" y="0"/>
                </a:moveTo>
                <a:lnTo>
                  <a:pt x="2104661" y="0"/>
                </a:lnTo>
                <a:lnTo>
                  <a:pt x="2104661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3061524" y="6113501"/>
            <a:ext cx="2192477" cy="2192477"/>
          </a:xfrm>
          <a:custGeom>
            <a:avLst/>
            <a:gdLst/>
            <a:ahLst/>
            <a:cxnLst/>
            <a:rect l="l" t="t" r="r" b="b"/>
            <a:pathLst>
              <a:path w="2192477" h="2192477">
                <a:moveTo>
                  <a:pt x="0" y="0"/>
                </a:moveTo>
                <a:lnTo>
                  <a:pt x="2192477" y="0"/>
                </a:lnTo>
                <a:lnTo>
                  <a:pt x="2192477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7650347" y="6113501"/>
            <a:ext cx="2192477" cy="2192477"/>
          </a:xfrm>
          <a:custGeom>
            <a:avLst/>
            <a:gdLst/>
            <a:ahLst/>
            <a:cxnLst/>
            <a:rect l="l" t="t" r="r" b="b"/>
            <a:pathLst>
              <a:path w="2192477" h="2192477">
                <a:moveTo>
                  <a:pt x="0" y="0"/>
                </a:moveTo>
                <a:lnTo>
                  <a:pt x="2192477" y="0"/>
                </a:lnTo>
                <a:lnTo>
                  <a:pt x="2192477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1995910" y="6113501"/>
            <a:ext cx="3139995" cy="2192477"/>
          </a:xfrm>
          <a:custGeom>
            <a:avLst/>
            <a:gdLst/>
            <a:ahLst/>
            <a:cxnLst/>
            <a:rect l="l" t="t" r="r" b="b"/>
            <a:pathLst>
              <a:path w="3139995" h="2192477">
                <a:moveTo>
                  <a:pt x="0" y="0"/>
                </a:moveTo>
                <a:lnTo>
                  <a:pt x="3139995" y="0"/>
                </a:lnTo>
                <a:lnTo>
                  <a:pt x="3139995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6111723" y="364025"/>
            <a:ext cx="1599303" cy="1599970"/>
          </a:xfrm>
          <a:custGeom>
            <a:avLst/>
            <a:gdLst/>
            <a:ahLst/>
            <a:cxnLst/>
            <a:rect l="l" t="t" r="r" b="b"/>
            <a:pathLst>
              <a:path w="1599303" h="1599970">
                <a:moveTo>
                  <a:pt x="0" y="0"/>
                </a:moveTo>
                <a:lnTo>
                  <a:pt x="1599304" y="0"/>
                </a:lnTo>
                <a:lnTo>
                  <a:pt x="1599304" y="1599970"/>
                </a:lnTo>
                <a:lnTo>
                  <a:pt x="0" y="15999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127198" y="5376190"/>
            <a:ext cx="4486772" cy="40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1"/>
              </a:lnSpc>
              <a:spcBef>
                <a:spcPct val="0"/>
              </a:spcBef>
            </a:pPr>
            <a:r>
              <a:rPr lang="en-US" sz="2305" spc="195">
                <a:solidFill>
                  <a:srgbClr val="6890FF"/>
                </a:solidFill>
                <a:latin typeface="Agrandir Grand Bold"/>
              </a:rPr>
              <a:t>BLUETOOTH + APK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5396" y="5376190"/>
            <a:ext cx="3702379" cy="40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1"/>
              </a:lnSpc>
              <a:spcBef>
                <a:spcPct val="0"/>
              </a:spcBef>
            </a:pPr>
            <a:r>
              <a:rPr lang="en-US" sz="2305" spc="195">
                <a:solidFill>
                  <a:srgbClr val="6890FF"/>
                </a:solidFill>
                <a:latin typeface="Agrandir Grand Bold"/>
              </a:rPr>
              <a:t>SERVO-MOTEUR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62074" y="5434941"/>
            <a:ext cx="5311657" cy="40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1"/>
              </a:lnSpc>
              <a:spcBef>
                <a:spcPct val="0"/>
              </a:spcBef>
            </a:pPr>
            <a:r>
              <a:rPr lang="en-US" sz="2305" spc="195">
                <a:solidFill>
                  <a:srgbClr val="6890FF"/>
                </a:solidFill>
                <a:latin typeface="Agrandir Grand Bold"/>
              </a:rPr>
              <a:t>ENCODEUR ROTATIF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64192" y="8601939"/>
            <a:ext cx="3212783" cy="73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1"/>
              </a:lnSpc>
              <a:spcBef>
                <a:spcPct val="0"/>
              </a:spcBef>
            </a:pPr>
            <a:r>
              <a:rPr lang="en-US" sz="2305" spc="195">
                <a:solidFill>
                  <a:srgbClr val="6890FF"/>
                </a:solidFill>
                <a:latin typeface="Agrandir Grand Bold"/>
              </a:rPr>
              <a:t>ÉCRAN OLED + MENU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65025" y="8582203"/>
            <a:ext cx="3632751" cy="107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1"/>
              </a:lnSpc>
              <a:spcBef>
                <a:spcPct val="0"/>
              </a:spcBef>
            </a:pPr>
            <a:r>
              <a:rPr lang="en-US" sz="2305" spc="195">
                <a:solidFill>
                  <a:srgbClr val="6890FF"/>
                </a:solidFill>
                <a:latin typeface="Agrandir Grand Bold"/>
              </a:rPr>
              <a:t>POTENIOMETRE DIGITAL + CALIBRATION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40998" y="8749561"/>
            <a:ext cx="3632751" cy="73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1"/>
              </a:lnSpc>
              <a:spcBef>
                <a:spcPct val="0"/>
              </a:spcBef>
            </a:pPr>
            <a:r>
              <a:rPr lang="en-US" sz="2305" spc="195">
                <a:solidFill>
                  <a:srgbClr val="6890FF"/>
                </a:solidFill>
                <a:latin typeface="Agrandir Grand Bold"/>
              </a:rPr>
              <a:t>ACQUISITION DE DONNÉES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7800" y="0"/>
            <a:ext cx="5085100" cy="5143500"/>
            <a:chOff x="0" y="0"/>
            <a:chExt cx="1205357" cy="12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02900" y="0"/>
            <a:ext cx="5085100" cy="5143500"/>
            <a:chOff x="0" y="0"/>
            <a:chExt cx="1205357" cy="1219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6890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62888" y="7363358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8117800" y="5143500"/>
            <a:ext cx="5085100" cy="5143500"/>
            <a:chOff x="0" y="0"/>
            <a:chExt cx="1205357" cy="1219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63E6F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202900" y="5143500"/>
            <a:ext cx="5085100" cy="5143500"/>
            <a:chOff x="0" y="0"/>
            <a:chExt cx="1205357" cy="1219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C8B7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117647" y="3520105"/>
            <a:ext cx="3085406" cy="1090119"/>
          </a:xfrm>
          <a:custGeom>
            <a:avLst/>
            <a:gdLst/>
            <a:ahLst/>
            <a:cxnLst/>
            <a:rect l="l" t="t" r="r" b="b"/>
            <a:pathLst>
              <a:path w="3085406" h="1090119">
                <a:moveTo>
                  <a:pt x="0" y="0"/>
                </a:moveTo>
                <a:lnTo>
                  <a:pt x="3085406" y="0"/>
                </a:lnTo>
                <a:lnTo>
                  <a:pt x="3085406" y="1090119"/>
                </a:lnTo>
                <a:lnTo>
                  <a:pt x="0" y="1090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 rot="-5400000">
            <a:off x="15426885" y="1637744"/>
            <a:ext cx="867388" cy="4854842"/>
          </a:xfrm>
          <a:custGeom>
            <a:avLst/>
            <a:gdLst/>
            <a:ahLst/>
            <a:cxnLst/>
            <a:rect l="l" t="t" r="r" b="b"/>
            <a:pathLst>
              <a:path w="867388" h="4854842">
                <a:moveTo>
                  <a:pt x="0" y="0"/>
                </a:moveTo>
                <a:lnTo>
                  <a:pt x="867388" y="0"/>
                </a:lnTo>
                <a:lnTo>
                  <a:pt x="867388" y="4854841"/>
                </a:lnTo>
                <a:lnTo>
                  <a:pt x="0" y="4854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6209" r="-15349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14558462" y="8022619"/>
            <a:ext cx="2896879" cy="1928235"/>
          </a:xfrm>
          <a:custGeom>
            <a:avLst/>
            <a:gdLst/>
            <a:ahLst/>
            <a:cxnLst/>
            <a:rect l="l" t="t" r="r" b="b"/>
            <a:pathLst>
              <a:path w="2896879" h="1928235">
                <a:moveTo>
                  <a:pt x="0" y="0"/>
                </a:moveTo>
                <a:lnTo>
                  <a:pt x="2896879" y="0"/>
                </a:lnTo>
                <a:lnTo>
                  <a:pt x="2896879" y="1928235"/>
                </a:lnTo>
                <a:lnTo>
                  <a:pt x="0" y="1928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TextBox 18"/>
          <p:cNvSpPr txBox="1"/>
          <p:nvPr/>
        </p:nvSpPr>
        <p:spPr>
          <a:xfrm>
            <a:off x="1028700" y="2270497"/>
            <a:ext cx="6355675" cy="18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68"/>
              </a:lnSpc>
              <a:spcBef>
                <a:spcPct val="0"/>
              </a:spcBef>
            </a:pPr>
            <a:r>
              <a:rPr lang="en-US" sz="6703" spc="569">
                <a:solidFill>
                  <a:srgbClr val="10254E"/>
                </a:solidFill>
                <a:latin typeface="Agrandir Grand Ultra-Bold"/>
              </a:rPr>
              <a:t>Objectifs ARDUINO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77154" y="1010267"/>
            <a:ext cx="4166392" cy="182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86"/>
              </a:lnSpc>
              <a:spcBef>
                <a:spcPct val="0"/>
              </a:spcBef>
            </a:pPr>
            <a:r>
              <a:rPr lang="en-US" sz="2422" spc="205">
                <a:solidFill>
                  <a:srgbClr val="FFFFFF"/>
                </a:solidFill>
                <a:latin typeface="Agrandir Grand Bold"/>
              </a:rPr>
              <a:t>ACQUÉRIR LES DONNÉES DU CAPTEUR DE GRAPHITE R(DÉFORMATION)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36325" y="1010267"/>
            <a:ext cx="3899458" cy="1825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sz="2422" spc="205">
                <a:solidFill>
                  <a:srgbClr val="FFFFFF"/>
                </a:solidFill>
                <a:latin typeface="Agrandir Grand Bold"/>
              </a:rPr>
              <a:t>ACQUÉRIR LES DONNÉES DU FLEX SENSOR</a:t>
            </a:r>
          </a:p>
          <a:p>
            <a:pPr marL="0" lvl="0" indent="0" algn="ctr">
              <a:lnSpc>
                <a:spcPts val="2786"/>
              </a:lnSpc>
              <a:spcBef>
                <a:spcPct val="0"/>
              </a:spcBef>
            </a:pPr>
            <a:r>
              <a:rPr lang="en-US" sz="2422" spc="205">
                <a:solidFill>
                  <a:srgbClr val="FFFFFF"/>
                </a:solidFill>
                <a:latin typeface="Agrandir Grand Bold"/>
              </a:rPr>
              <a:t>GRAPHITE R(DÉFORMATION)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58890" y="6599787"/>
            <a:ext cx="4402921" cy="112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86"/>
              </a:lnSpc>
              <a:spcBef>
                <a:spcPct val="0"/>
              </a:spcBef>
            </a:pPr>
            <a:r>
              <a:rPr lang="en-US" sz="2422" spc="205">
                <a:solidFill>
                  <a:srgbClr val="FFFFFF"/>
                </a:solidFill>
                <a:latin typeface="Agrandir Grand Bold"/>
              </a:rPr>
              <a:t>AFFICHAGE DES MESURES GRÂCE AUX MENUS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22123" y="6776000"/>
            <a:ext cx="4476913" cy="76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86"/>
              </a:lnSpc>
              <a:spcBef>
                <a:spcPct val="0"/>
              </a:spcBef>
            </a:pPr>
            <a:r>
              <a:rPr lang="en-US" sz="2422" spc="205">
                <a:solidFill>
                  <a:srgbClr val="FFFFFF"/>
                </a:solidFill>
                <a:latin typeface="Agrandir Grand Bold"/>
              </a:rPr>
              <a:t>COMMUNICATION AVEC APK</a:t>
            </a:r>
          </a:p>
        </p:txBody>
      </p:sp>
      <p:sp>
        <p:nvSpPr>
          <p:cNvPr id="23" name="Freeform 23"/>
          <p:cNvSpPr/>
          <p:nvPr/>
        </p:nvSpPr>
        <p:spPr>
          <a:xfrm>
            <a:off x="2901736" y="4431913"/>
            <a:ext cx="2609604" cy="2610692"/>
          </a:xfrm>
          <a:custGeom>
            <a:avLst/>
            <a:gdLst/>
            <a:ahLst/>
            <a:cxnLst/>
            <a:rect l="l" t="t" r="r" b="b"/>
            <a:pathLst>
              <a:path w="2609604" h="2610692">
                <a:moveTo>
                  <a:pt x="0" y="0"/>
                </a:moveTo>
                <a:lnTo>
                  <a:pt x="2609604" y="0"/>
                </a:lnTo>
                <a:lnTo>
                  <a:pt x="2609604" y="2610692"/>
                </a:lnTo>
                <a:lnTo>
                  <a:pt x="0" y="2610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647243" y="8285606"/>
            <a:ext cx="4366670" cy="5138028"/>
          </a:xfrm>
          <a:custGeom>
            <a:avLst/>
            <a:gdLst/>
            <a:ahLst/>
            <a:cxnLst/>
            <a:rect l="l" t="t" r="r" b="b"/>
            <a:pathLst>
              <a:path w="4366670" h="5138028">
                <a:moveTo>
                  <a:pt x="0" y="0"/>
                </a:moveTo>
                <a:lnTo>
                  <a:pt x="4366670" y="0"/>
                </a:lnTo>
                <a:lnTo>
                  <a:pt x="4366670" y="5138028"/>
                </a:lnTo>
                <a:lnTo>
                  <a:pt x="0" y="5138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9256395" y="-76262"/>
            <a:ext cx="9031605" cy="10535334"/>
            <a:chOff x="0" y="0"/>
            <a:chExt cx="2140825" cy="24972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0825" cy="2497264"/>
            </a:xfrm>
            <a:custGeom>
              <a:avLst/>
              <a:gdLst/>
              <a:ahLst/>
              <a:cxnLst/>
              <a:rect l="l" t="t" r="r" b="b"/>
              <a:pathLst>
                <a:path w="2140825" h="2497264">
                  <a:moveTo>
                    <a:pt x="0" y="0"/>
                  </a:moveTo>
                  <a:lnTo>
                    <a:pt x="2140825" y="0"/>
                  </a:lnTo>
                  <a:lnTo>
                    <a:pt x="2140825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EEF2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40825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82459" y="1158411"/>
            <a:ext cx="1173821" cy="1173821"/>
          </a:xfrm>
          <a:custGeom>
            <a:avLst/>
            <a:gdLst/>
            <a:ahLst/>
            <a:cxnLst/>
            <a:rect l="l" t="t" r="r" b="b"/>
            <a:pathLst>
              <a:path w="1173821" h="1173821">
                <a:moveTo>
                  <a:pt x="0" y="0"/>
                </a:moveTo>
                <a:lnTo>
                  <a:pt x="1173821" y="0"/>
                </a:lnTo>
                <a:lnTo>
                  <a:pt x="1173821" y="1173821"/>
                </a:lnTo>
                <a:lnTo>
                  <a:pt x="0" y="1173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4349130" y="1158411"/>
            <a:ext cx="1302989" cy="1303532"/>
          </a:xfrm>
          <a:custGeom>
            <a:avLst/>
            <a:gdLst/>
            <a:ahLst/>
            <a:cxnLst/>
            <a:rect l="l" t="t" r="r" b="b"/>
            <a:pathLst>
              <a:path w="1302989" h="1303532">
                <a:moveTo>
                  <a:pt x="0" y="0"/>
                </a:moveTo>
                <a:lnTo>
                  <a:pt x="1302990" y="0"/>
                </a:lnTo>
                <a:lnTo>
                  <a:pt x="1302990" y="1303532"/>
                </a:lnTo>
                <a:lnTo>
                  <a:pt x="0" y="130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0594346" y="2958273"/>
            <a:ext cx="6355703" cy="4208888"/>
          </a:xfrm>
          <a:custGeom>
            <a:avLst/>
            <a:gdLst/>
            <a:ahLst/>
            <a:cxnLst/>
            <a:rect l="l" t="t" r="r" b="b"/>
            <a:pathLst>
              <a:path w="6355703" h="4208888">
                <a:moveTo>
                  <a:pt x="0" y="0"/>
                </a:moveTo>
                <a:lnTo>
                  <a:pt x="6355703" y="0"/>
                </a:lnTo>
                <a:lnTo>
                  <a:pt x="6355703" y="4208888"/>
                </a:lnTo>
                <a:lnTo>
                  <a:pt x="0" y="42088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18" t="-23476" r="-13573" b="-2181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1028700" y="2909644"/>
            <a:ext cx="6232656" cy="146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Acquisition données</a:t>
            </a:r>
          </a:p>
          <a:p>
            <a:pPr marL="0" lvl="0" indent="0" algn="ctr">
              <a:lnSpc>
                <a:spcPts val="1779"/>
              </a:lnSpc>
              <a:spcBef>
                <a:spcPct val="0"/>
              </a:spcBef>
            </a:pPr>
            <a:r>
              <a:rPr lang="en-US" sz="1872" spc="159">
                <a:solidFill>
                  <a:srgbClr val="10254E"/>
                </a:solidFill>
                <a:latin typeface="Agrandir Grand Ultra-Bold"/>
              </a:rPr>
              <a:t>R(déformation)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450" y="5081767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SERVO-MOTEUR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3450" y="5643056"/>
            <a:ext cx="8210550" cy="35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Déformation capteurs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5350" y="6593904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LECTURE TENSION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5350" y="7155193"/>
            <a:ext cx="8210550" cy="71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AnalogRead()</a:t>
            </a:r>
          </a:p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sensorValue * 5/1023.0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56395" y="-76262"/>
            <a:ext cx="9031605" cy="10535334"/>
            <a:chOff x="0" y="0"/>
            <a:chExt cx="2140825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0825" cy="2497264"/>
            </a:xfrm>
            <a:custGeom>
              <a:avLst/>
              <a:gdLst/>
              <a:ahLst/>
              <a:cxnLst/>
              <a:rect l="l" t="t" r="r" b="b"/>
              <a:pathLst>
                <a:path w="2140825" h="2497264">
                  <a:moveTo>
                    <a:pt x="0" y="0"/>
                  </a:moveTo>
                  <a:lnTo>
                    <a:pt x="2140825" y="0"/>
                  </a:lnTo>
                  <a:lnTo>
                    <a:pt x="2140825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EEF2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40825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82459" y="1028700"/>
            <a:ext cx="1173821" cy="1173821"/>
          </a:xfrm>
          <a:custGeom>
            <a:avLst/>
            <a:gdLst/>
            <a:ahLst/>
            <a:cxnLst/>
            <a:rect l="l" t="t" r="r" b="b"/>
            <a:pathLst>
              <a:path w="1173821" h="1173821">
                <a:moveTo>
                  <a:pt x="0" y="0"/>
                </a:moveTo>
                <a:lnTo>
                  <a:pt x="1173821" y="0"/>
                </a:lnTo>
                <a:lnTo>
                  <a:pt x="1173821" y="1173821"/>
                </a:lnTo>
                <a:lnTo>
                  <a:pt x="0" y="1173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4387230" y="1028700"/>
            <a:ext cx="1302989" cy="1303532"/>
          </a:xfrm>
          <a:custGeom>
            <a:avLst/>
            <a:gdLst/>
            <a:ahLst/>
            <a:cxnLst/>
            <a:rect l="l" t="t" r="r" b="b"/>
            <a:pathLst>
              <a:path w="1302989" h="1303532">
                <a:moveTo>
                  <a:pt x="0" y="0"/>
                </a:moveTo>
                <a:lnTo>
                  <a:pt x="1302990" y="0"/>
                </a:lnTo>
                <a:lnTo>
                  <a:pt x="1302990" y="1303532"/>
                </a:lnTo>
                <a:lnTo>
                  <a:pt x="0" y="130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1566354" y="1745321"/>
            <a:ext cx="4411686" cy="4411686"/>
          </a:xfrm>
          <a:custGeom>
            <a:avLst/>
            <a:gdLst/>
            <a:ahLst/>
            <a:cxnLst/>
            <a:rect l="l" t="t" r="r" b="b"/>
            <a:pathLst>
              <a:path w="4411686" h="4411686">
                <a:moveTo>
                  <a:pt x="0" y="0"/>
                </a:moveTo>
                <a:lnTo>
                  <a:pt x="4411687" y="0"/>
                </a:lnTo>
                <a:lnTo>
                  <a:pt x="4411687" y="4411687"/>
                </a:lnTo>
                <a:lnTo>
                  <a:pt x="0" y="4411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0725468" y="6971265"/>
            <a:ext cx="6093459" cy="1962066"/>
          </a:xfrm>
          <a:custGeom>
            <a:avLst/>
            <a:gdLst/>
            <a:ahLst/>
            <a:cxnLst/>
            <a:rect l="l" t="t" r="r" b="b"/>
            <a:pathLst>
              <a:path w="6093459" h="1962066">
                <a:moveTo>
                  <a:pt x="0" y="0"/>
                </a:moveTo>
                <a:lnTo>
                  <a:pt x="6093459" y="0"/>
                </a:lnTo>
                <a:lnTo>
                  <a:pt x="6093459" y="1962066"/>
                </a:lnTo>
                <a:lnTo>
                  <a:pt x="0" y="1962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1409700" y="2862355"/>
            <a:ext cx="6232656" cy="7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Calibration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450" y="4723085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DIFFÉRENTS CRAYONS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3450" y="5284374"/>
            <a:ext cx="8210550" cy="71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9B, 6B, 2B, and HB : 200 k Ω, 500 k Ω, 2M Ω, 20 M Ω</a:t>
            </a:r>
          </a:p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=&gt; VADC dépend fortement du type de crayon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450" y="6473348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CALIBRATION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3450" y="7034637"/>
            <a:ext cx="8210550" cy="1424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Potentiomètre = R2</a:t>
            </a:r>
          </a:p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Objectif : repos VADC = 500</a:t>
            </a:r>
          </a:p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Si VADC &gt; 600 =&gt; R2 augmente </a:t>
            </a:r>
          </a:p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Si VADC &lt; 400 =&gt; R2 diminue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56395" y="-76262"/>
            <a:ext cx="9031605" cy="10535334"/>
            <a:chOff x="0" y="0"/>
            <a:chExt cx="2140825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0825" cy="2497264"/>
            </a:xfrm>
            <a:custGeom>
              <a:avLst/>
              <a:gdLst/>
              <a:ahLst/>
              <a:cxnLst/>
              <a:rect l="l" t="t" r="r" b="b"/>
              <a:pathLst>
                <a:path w="2140825" h="2497264">
                  <a:moveTo>
                    <a:pt x="0" y="0"/>
                  </a:moveTo>
                  <a:lnTo>
                    <a:pt x="2140825" y="0"/>
                  </a:lnTo>
                  <a:lnTo>
                    <a:pt x="2140825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EEF2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40825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89531" y="470516"/>
            <a:ext cx="5365332" cy="3061045"/>
          </a:xfrm>
          <a:custGeom>
            <a:avLst/>
            <a:gdLst/>
            <a:ahLst/>
            <a:cxnLst/>
            <a:rect l="l" t="t" r="r" b="b"/>
            <a:pathLst>
              <a:path w="5365332" h="3061045">
                <a:moveTo>
                  <a:pt x="0" y="0"/>
                </a:moveTo>
                <a:lnTo>
                  <a:pt x="5365332" y="0"/>
                </a:lnTo>
                <a:lnTo>
                  <a:pt x="5365332" y="3061046"/>
                </a:lnTo>
                <a:lnTo>
                  <a:pt x="0" y="3061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-1933173" y="-123339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4468376" y="1349273"/>
            <a:ext cx="1302989" cy="1303532"/>
          </a:xfrm>
          <a:custGeom>
            <a:avLst/>
            <a:gdLst/>
            <a:ahLst/>
            <a:cxnLst/>
            <a:rect l="l" t="t" r="r" b="b"/>
            <a:pathLst>
              <a:path w="1302989" h="1303532">
                <a:moveTo>
                  <a:pt x="0" y="0"/>
                </a:moveTo>
                <a:lnTo>
                  <a:pt x="1302989" y="0"/>
                </a:lnTo>
                <a:lnTo>
                  <a:pt x="1302989" y="1303532"/>
                </a:lnTo>
                <a:lnTo>
                  <a:pt x="0" y="130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3040896" y="1478984"/>
            <a:ext cx="1173821" cy="1173821"/>
          </a:xfrm>
          <a:custGeom>
            <a:avLst/>
            <a:gdLst/>
            <a:ahLst/>
            <a:cxnLst/>
            <a:rect l="l" t="t" r="r" b="b"/>
            <a:pathLst>
              <a:path w="1173821" h="1173821">
                <a:moveTo>
                  <a:pt x="0" y="0"/>
                </a:moveTo>
                <a:lnTo>
                  <a:pt x="1173821" y="0"/>
                </a:lnTo>
                <a:lnTo>
                  <a:pt x="1173821" y="1173821"/>
                </a:lnTo>
                <a:lnTo>
                  <a:pt x="0" y="11738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 rot="-5400000">
            <a:off x="12324631" y="3183168"/>
            <a:ext cx="2895133" cy="4615120"/>
          </a:xfrm>
          <a:custGeom>
            <a:avLst/>
            <a:gdLst/>
            <a:ahLst/>
            <a:cxnLst/>
            <a:rect l="l" t="t" r="r" b="b"/>
            <a:pathLst>
              <a:path w="2895133" h="4615120">
                <a:moveTo>
                  <a:pt x="0" y="0"/>
                </a:moveTo>
                <a:lnTo>
                  <a:pt x="2895133" y="0"/>
                </a:lnTo>
                <a:lnTo>
                  <a:pt x="2895133" y="4615120"/>
                </a:lnTo>
                <a:lnTo>
                  <a:pt x="0" y="46151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 rot="-5400000">
            <a:off x="12346718" y="6365190"/>
            <a:ext cx="2850959" cy="4615120"/>
          </a:xfrm>
          <a:custGeom>
            <a:avLst/>
            <a:gdLst/>
            <a:ahLst/>
            <a:cxnLst/>
            <a:rect l="l" t="t" r="r" b="b"/>
            <a:pathLst>
              <a:path w="2850959" h="4615120">
                <a:moveTo>
                  <a:pt x="0" y="0"/>
                </a:moveTo>
                <a:lnTo>
                  <a:pt x="2850959" y="0"/>
                </a:lnTo>
                <a:lnTo>
                  <a:pt x="2850959" y="4615120"/>
                </a:lnTo>
                <a:lnTo>
                  <a:pt x="0" y="46151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3897" b="-197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1409700" y="2862355"/>
            <a:ext cx="6232656" cy="142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Écran OLED</a:t>
            </a:r>
          </a:p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spc="254">
                <a:solidFill>
                  <a:srgbClr val="10254E"/>
                </a:solidFill>
                <a:latin typeface="Agrandir Grand Ultra-Bold"/>
              </a:rPr>
              <a:t>Affichage des mesures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1352" y="4723085"/>
            <a:ext cx="4772910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OLED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1352" y="5284374"/>
            <a:ext cx="7757038" cy="35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Affichage du menu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1352" y="6145590"/>
            <a:ext cx="6085785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ENCODEUR ROTATOIRE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1352" y="6706879"/>
            <a:ext cx="7757038" cy="35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Déplacement dans le menu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1352" y="7568095"/>
            <a:ext cx="6085785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MENU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1352" y="8129384"/>
            <a:ext cx="7757038" cy="105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6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2 menus :</a:t>
            </a:r>
          </a:p>
          <a:p>
            <a:pPr marL="470773" lvl="1" indent="-235386">
              <a:lnSpc>
                <a:spcPts val="2834"/>
              </a:lnSpc>
              <a:buAutoNum type="arabicPeriod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 Résistance : Rgraph,  Rflex</a:t>
            </a:r>
          </a:p>
          <a:p>
            <a:pPr marL="470773" lvl="1" indent="-235386" algn="l">
              <a:lnSpc>
                <a:spcPts val="2834"/>
              </a:lnSpc>
              <a:buAutoNum type="arabicPeriod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Calibration : R2, Recalibration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540" y="-24852"/>
            <a:ext cx="9655584" cy="10579383"/>
            <a:chOff x="0" y="0"/>
            <a:chExt cx="2543035" cy="2786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3035" cy="2786340"/>
            </a:xfrm>
            <a:custGeom>
              <a:avLst/>
              <a:gdLst/>
              <a:ahLst/>
              <a:cxnLst/>
              <a:rect l="l" t="t" r="r" b="b"/>
              <a:pathLst>
                <a:path w="2543035" h="2786340">
                  <a:moveTo>
                    <a:pt x="0" y="0"/>
                  </a:moveTo>
                  <a:lnTo>
                    <a:pt x="2543035" y="0"/>
                  </a:lnTo>
                  <a:lnTo>
                    <a:pt x="2543035" y="2786340"/>
                  </a:lnTo>
                  <a:lnTo>
                    <a:pt x="0" y="2786340"/>
                  </a:lnTo>
                  <a:close/>
                </a:path>
              </a:pathLst>
            </a:custGeom>
            <a:solidFill>
              <a:srgbClr val="EEF2F5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543035" cy="2795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1"/>
                </a:lnSpc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5370966" y="2314038"/>
            <a:ext cx="11353056" cy="66597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768279" y="493662"/>
            <a:ext cx="8751442" cy="104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8"/>
              </a:lnSpc>
              <a:spcBef>
                <a:spcPct val="0"/>
              </a:spcBef>
            </a:pPr>
            <a:r>
              <a:rPr lang="en-US" sz="6703" spc="569">
                <a:solidFill>
                  <a:srgbClr val="10254E"/>
                </a:solidFill>
                <a:latin typeface="Agrandir Grand Ultra-Bold"/>
              </a:rPr>
              <a:t>Menus OLED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2798" y="4719568"/>
            <a:ext cx="5138168" cy="106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6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2 menus :</a:t>
            </a:r>
          </a:p>
          <a:p>
            <a:pPr marL="470773" lvl="1" indent="-235386">
              <a:lnSpc>
                <a:spcPts val="2834"/>
              </a:lnSpc>
              <a:buAutoNum type="arabicPeriod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 Résistance : Rgraph,  Rflex</a:t>
            </a:r>
          </a:p>
          <a:p>
            <a:pPr marL="470773" lvl="1" indent="-235386" algn="l">
              <a:lnSpc>
                <a:spcPts val="2834"/>
              </a:lnSpc>
              <a:buAutoNum type="arabicPeriod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Calibration : R2, Recalibration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-5648840" y="-3147364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56395" y="-76262"/>
            <a:ext cx="9031605" cy="10535334"/>
            <a:chOff x="0" y="0"/>
            <a:chExt cx="2140825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0825" cy="2497264"/>
            </a:xfrm>
            <a:custGeom>
              <a:avLst/>
              <a:gdLst/>
              <a:ahLst/>
              <a:cxnLst/>
              <a:rect l="l" t="t" r="r" b="b"/>
              <a:pathLst>
                <a:path w="2140825" h="2497264">
                  <a:moveTo>
                    <a:pt x="0" y="0"/>
                  </a:moveTo>
                  <a:lnTo>
                    <a:pt x="2140825" y="0"/>
                  </a:lnTo>
                  <a:lnTo>
                    <a:pt x="2140825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EEF2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40825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954814" y="1288121"/>
            <a:ext cx="1173821" cy="1173821"/>
          </a:xfrm>
          <a:custGeom>
            <a:avLst/>
            <a:gdLst/>
            <a:ahLst/>
            <a:cxnLst/>
            <a:rect l="l" t="t" r="r" b="b"/>
            <a:pathLst>
              <a:path w="1173821" h="1173821">
                <a:moveTo>
                  <a:pt x="0" y="0"/>
                </a:moveTo>
                <a:lnTo>
                  <a:pt x="1173821" y="0"/>
                </a:lnTo>
                <a:lnTo>
                  <a:pt x="1173821" y="1173822"/>
                </a:lnTo>
                <a:lnTo>
                  <a:pt x="0" y="1173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4387230" y="1158411"/>
            <a:ext cx="1302989" cy="1303532"/>
          </a:xfrm>
          <a:custGeom>
            <a:avLst/>
            <a:gdLst/>
            <a:ahLst/>
            <a:cxnLst/>
            <a:rect l="l" t="t" r="r" b="b"/>
            <a:pathLst>
              <a:path w="1302989" h="1303532">
                <a:moveTo>
                  <a:pt x="0" y="0"/>
                </a:moveTo>
                <a:lnTo>
                  <a:pt x="1302990" y="0"/>
                </a:lnTo>
                <a:lnTo>
                  <a:pt x="1302990" y="1303532"/>
                </a:lnTo>
                <a:lnTo>
                  <a:pt x="0" y="130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1023356" y="411300"/>
            <a:ext cx="5497684" cy="4496613"/>
          </a:xfrm>
          <a:custGeom>
            <a:avLst/>
            <a:gdLst/>
            <a:ahLst/>
            <a:cxnLst/>
            <a:rect l="l" t="t" r="r" b="b"/>
            <a:pathLst>
              <a:path w="5497684" h="4496613">
                <a:moveTo>
                  <a:pt x="0" y="0"/>
                </a:moveTo>
                <a:lnTo>
                  <a:pt x="5497683" y="0"/>
                </a:lnTo>
                <a:lnTo>
                  <a:pt x="5497683" y="4496613"/>
                </a:lnTo>
                <a:lnTo>
                  <a:pt x="0" y="4496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2474948" y="4432387"/>
            <a:ext cx="3255529" cy="5554390"/>
          </a:xfrm>
          <a:custGeom>
            <a:avLst/>
            <a:gdLst/>
            <a:ahLst/>
            <a:cxnLst/>
            <a:rect l="l" t="t" r="r" b="b"/>
            <a:pathLst>
              <a:path w="3255529" h="5554390">
                <a:moveTo>
                  <a:pt x="0" y="0"/>
                </a:moveTo>
                <a:lnTo>
                  <a:pt x="3255530" y="0"/>
                </a:lnTo>
                <a:lnTo>
                  <a:pt x="3255530" y="5554390"/>
                </a:lnTo>
                <a:lnTo>
                  <a:pt x="0" y="5554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1409700" y="2862355"/>
            <a:ext cx="6232656" cy="129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Bluetooth </a:t>
            </a:r>
          </a:p>
          <a:p>
            <a:pPr marL="0" lvl="0" indent="0" algn="ctr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APK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450" y="4723085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MODULE BLUETOOTH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3450" y="5284374"/>
            <a:ext cx="8210550" cy="106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Recevoir données </a:t>
            </a:r>
          </a:p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Envoyer données </a:t>
            </a:r>
          </a:p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Communication APK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450" y="7200057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APK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3450" y="7761346"/>
            <a:ext cx="8210550" cy="71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Lecture des données du module Bluetooth</a:t>
            </a:r>
          </a:p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Envoie 1 ou 0 (servo allumé / éteint)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>
              <a:hlinkClick r:id="rId2" tooltip="https://moodle.insa-toulouse.fr/pluginfile.php/171791/mod_resource/content/0/Cours%20di%C3%A9lectrique%202023-2024_2.pdf"/>
            </p:cNvPr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 rot="-5400000">
            <a:off x="5955991" y="-850239"/>
            <a:ext cx="5945895" cy="11891791"/>
          </a:xfrm>
          <a:custGeom>
            <a:avLst/>
            <a:gdLst/>
            <a:ahLst/>
            <a:cxnLst/>
            <a:rect l="l" t="t" r="r" b="b"/>
            <a:pathLst>
              <a:path w="5945895" h="11891791">
                <a:moveTo>
                  <a:pt x="0" y="0"/>
                </a:moveTo>
                <a:lnTo>
                  <a:pt x="5945895" y="0"/>
                </a:lnTo>
                <a:lnTo>
                  <a:pt x="5945895" y="11891791"/>
                </a:lnTo>
                <a:lnTo>
                  <a:pt x="0" y="11891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2954200" y="4246777"/>
            <a:ext cx="12379600" cy="166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9"/>
              </a:lnSpc>
            </a:pPr>
            <a:r>
              <a:rPr lang="en-US" sz="6072" spc="516">
                <a:solidFill>
                  <a:srgbClr val="FFFFFF"/>
                </a:solidFill>
                <a:latin typeface="Agrandir Grand Ultra-Bold"/>
              </a:rPr>
              <a:t>APK </a:t>
            </a:r>
          </a:p>
          <a:p>
            <a:pPr marL="0" lvl="0" indent="0" algn="ctr">
              <a:lnSpc>
                <a:spcPts val="5769"/>
              </a:lnSpc>
              <a:spcBef>
                <a:spcPct val="0"/>
              </a:spcBef>
            </a:pPr>
            <a:r>
              <a:rPr lang="en-US" sz="6072" spc="516">
                <a:solidFill>
                  <a:srgbClr val="FFFFFF"/>
                </a:solidFill>
                <a:latin typeface="Agrandir Grand Ultra-Bold"/>
              </a:rPr>
              <a:t>MIT App Inventor</a:t>
            </a:r>
          </a:p>
        </p:txBody>
      </p:sp>
      <p:sp>
        <p:nvSpPr>
          <p:cNvPr id="8" name="Freeform 8"/>
          <p:cNvSpPr/>
          <p:nvPr/>
        </p:nvSpPr>
        <p:spPr>
          <a:xfrm>
            <a:off x="-4985995" y="-4212398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8"/>
                </a:lnTo>
                <a:lnTo>
                  <a:pt x="0" y="7579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4317902" y="5468661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6" y="0"/>
                </a:lnTo>
                <a:lnTo>
                  <a:pt x="7940196" y="7579278"/>
                </a:lnTo>
                <a:lnTo>
                  <a:pt x="0" y="7579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7077618" y="4600259"/>
            <a:ext cx="819983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00"/>
              </a:lnSpc>
              <a:spcBef>
                <a:spcPct val="0"/>
              </a:spcBef>
            </a:pPr>
            <a:r>
              <a:rPr lang="en-US" sz="2000" spc="170">
                <a:solidFill>
                  <a:srgbClr val="FFFFFF"/>
                </a:solidFill>
                <a:latin typeface="Agrandir Grand Ultra-Bold"/>
              </a:rPr>
              <a:t>04.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56349" y="-76262"/>
            <a:ext cx="8131651" cy="10535334"/>
            <a:chOff x="0" y="0"/>
            <a:chExt cx="1927503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7503" cy="2497264"/>
            </a:xfrm>
            <a:custGeom>
              <a:avLst/>
              <a:gdLst/>
              <a:ahLst/>
              <a:cxnLst/>
              <a:rect l="l" t="t" r="r" b="b"/>
              <a:pathLst>
                <a:path w="1927503" h="2497264">
                  <a:moveTo>
                    <a:pt x="0" y="0"/>
                  </a:moveTo>
                  <a:lnTo>
                    <a:pt x="1927503" y="0"/>
                  </a:lnTo>
                  <a:lnTo>
                    <a:pt x="192750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EEF2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2750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289746" y="1120070"/>
            <a:ext cx="1399985" cy="1726439"/>
          </a:xfrm>
          <a:custGeom>
            <a:avLst/>
            <a:gdLst/>
            <a:ahLst/>
            <a:cxnLst/>
            <a:rect l="l" t="t" r="r" b="b"/>
            <a:pathLst>
              <a:path w="1399985" h="1726439">
                <a:moveTo>
                  <a:pt x="0" y="0"/>
                </a:moveTo>
                <a:lnTo>
                  <a:pt x="1399986" y="0"/>
                </a:lnTo>
                <a:lnTo>
                  <a:pt x="1399986" y="1726439"/>
                </a:lnTo>
                <a:lnTo>
                  <a:pt x="0" y="1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0156349" y="-76262"/>
            <a:ext cx="2392665" cy="2392665"/>
          </a:xfrm>
          <a:custGeom>
            <a:avLst/>
            <a:gdLst/>
            <a:ahLst/>
            <a:cxnLst/>
            <a:rect l="l" t="t" r="r" b="b"/>
            <a:pathLst>
              <a:path w="2392665" h="2392665">
                <a:moveTo>
                  <a:pt x="0" y="0"/>
                </a:moveTo>
                <a:lnTo>
                  <a:pt x="2392665" y="0"/>
                </a:lnTo>
                <a:lnTo>
                  <a:pt x="2392665" y="2392665"/>
                </a:lnTo>
                <a:lnTo>
                  <a:pt x="0" y="239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2940184" y="1599143"/>
            <a:ext cx="4303574" cy="8683126"/>
          </a:xfrm>
          <a:custGeom>
            <a:avLst/>
            <a:gdLst/>
            <a:ahLst/>
            <a:cxnLst/>
            <a:rect l="l" t="t" r="r" b="b"/>
            <a:pathLst>
              <a:path w="4303574" h="8683126">
                <a:moveTo>
                  <a:pt x="0" y="0"/>
                </a:moveTo>
                <a:lnTo>
                  <a:pt x="4303574" y="0"/>
                </a:lnTo>
                <a:lnTo>
                  <a:pt x="4303574" y="8683126"/>
                </a:lnTo>
                <a:lnTo>
                  <a:pt x="0" y="868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3289746" y="3118824"/>
            <a:ext cx="8062935" cy="5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7"/>
              </a:lnSpc>
              <a:spcBef>
                <a:spcPct val="0"/>
              </a:spcBef>
            </a:pPr>
            <a:r>
              <a:rPr lang="en-US" sz="3786" spc="321">
                <a:solidFill>
                  <a:srgbClr val="10254E"/>
                </a:solidFill>
                <a:latin typeface="Agrandir Grand Bold"/>
              </a:rPr>
              <a:t>APK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194" y="5200748"/>
            <a:ext cx="9684155" cy="73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AFFICHAGE COURBE DU CHANGEMENT RELATIF DE RÉSISTANCE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8259" y="7539086"/>
            <a:ext cx="6587435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ACTUALISER R2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194" y="6559831"/>
            <a:ext cx="8322945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AFFICHAGE VALEUR 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2194" y="4221493"/>
            <a:ext cx="6587435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CONNECTION BLUETOOTH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8259" y="8518342"/>
            <a:ext cx="8322945" cy="73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ARRÊTER / DÉMARRER LE SERVO MOTEUR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26145" y="539680"/>
            <a:ext cx="81316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Application GraphAsses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35315" y="766018"/>
            <a:ext cx="9171868" cy="8754965"/>
          </a:xfrm>
          <a:custGeom>
            <a:avLst/>
            <a:gdLst/>
            <a:ahLst/>
            <a:cxnLst/>
            <a:rect l="l" t="t" r="r" b="b"/>
            <a:pathLst>
              <a:path w="9171868" h="8754965">
                <a:moveTo>
                  <a:pt x="0" y="0"/>
                </a:moveTo>
                <a:lnTo>
                  <a:pt x="9171868" y="0"/>
                </a:lnTo>
                <a:lnTo>
                  <a:pt x="9171868" y="8754964"/>
                </a:lnTo>
                <a:lnTo>
                  <a:pt x="0" y="875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484308" y="2032583"/>
            <a:ext cx="12855388" cy="213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Réalisation d’un capteur à jauge de contrainte low-tech à base de crayon graphite</a:t>
            </a:r>
          </a:p>
          <a:p>
            <a:pPr>
              <a:lnSpc>
                <a:spcPts val="2834"/>
              </a:lnSpc>
            </a:pPr>
            <a:endParaRPr lang="en-US" sz="2180" spc="41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2834"/>
              </a:lnSpc>
            </a:pPr>
            <a:endParaRPr lang="en-US" sz="2180" spc="41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2834"/>
              </a:lnSpc>
            </a:pPr>
            <a:endParaRPr lang="en-US" sz="2180" spc="41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2834"/>
              </a:lnSpc>
            </a:pPr>
            <a:endParaRPr lang="en-US" sz="2180" spc="41">
              <a:solidFill>
                <a:srgbClr val="FFFFFF"/>
              </a:solidFill>
              <a:latin typeface="TT Commons Pro Expanded"/>
            </a:endParaRPr>
          </a:p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Évaluation de ce capteur en comparaison à un capteur commercial</a:t>
            </a:r>
          </a:p>
        </p:txBody>
      </p:sp>
      <p:sp>
        <p:nvSpPr>
          <p:cNvPr id="4" name="Freeform 4"/>
          <p:cNvSpPr/>
          <p:nvPr/>
        </p:nvSpPr>
        <p:spPr>
          <a:xfrm>
            <a:off x="3193498" y="4552364"/>
            <a:ext cx="4989805" cy="3434157"/>
          </a:xfrm>
          <a:custGeom>
            <a:avLst/>
            <a:gdLst/>
            <a:ahLst/>
            <a:cxnLst/>
            <a:rect l="l" t="t" r="r" b="b"/>
            <a:pathLst>
              <a:path w="4989805" h="3434157">
                <a:moveTo>
                  <a:pt x="0" y="0"/>
                </a:moveTo>
                <a:lnTo>
                  <a:pt x="4989805" y="0"/>
                </a:lnTo>
                <a:lnTo>
                  <a:pt x="4989805" y="3434157"/>
                </a:lnTo>
                <a:lnTo>
                  <a:pt x="0" y="3434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100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3193498" y="8200397"/>
            <a:ext cx="2771866" cy="1734773"/>
          </a:xfrm>
          <a:custGeom>
            <a:avLst/>
            <a:gdLst/>
            <a:ahLst/>
            <a:cxnLst/>
            <a:rect l="l" t="t" r="r" b="b"/>
            <a:pathLst>
              <a:path w="2771866" h="1734773">
                <a:moveTo>
                  <a:pt x="0" y="0"/>
                </a:moveTo>
                <a:lnTo>
                  <a:pt x="2771865" y="0"/>
                </a:lnTo>
                <a:lnTo>
                  <a:pt x="2771865" y="1734773"/>
                </a:lnTo>
                <a:lnTo>
                  <a:pt x="0" y="17347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6513448" y="8141106"/>
            <a:ext cx="1669855" cy="1853355"/>
          </a:xfrm>
          <a:custGeom>
            <a:avLst/>
            <a:gdLst/>
            <a:ahLst/>
            <a:cxnLst/>
            <a:rect l="l" t="t" r="r" b="b"/>
            <a:pathLst>
              <a:path w="1669855" h="1853355">
                <a:moveTo>
                  <a:pt x="0" y="0"/>
                </a:moveTo>
                <a:lnTo>
                  <a:pt x="1669855" y="0"/>
                </a:lnTo>
                <a:lnTo>
                  <a:pt x="1669855" y="1853355"/>
                </a:lnTo>
                <a:lnTo>
                  <a:pt x="0" y="18533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0" y="854658"/>
            <a:ext cx="18288000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</a:pPr>
            <a:r>
              <a:rPr lang="en-US" sz="5000" spc="425">
                <a:solidFill>
                  <a:srgbClr val="FFFFFF"/>
                </a:solidFill>
                <a:latin typeface="Agrandir Grand Ultra-Bold"/>
              </a:rPr>
              <a:t>Le projet</a:t>
            </a:r>
          </a:p>
        </p:txBody>
      </p:sp>
      <p:sp>
        <p:nvSpPr>
          <p:cNvPr id="8" name="AutoShape 8"/>
          <p:cNvSpPr/>
          <p:nvPr/>
        </p:nvSpPr>
        <p:spPr>
          <a:xfrm>
            <a:off x="10725948" y="4552364"/>
            <a:ext cx="0" cy="5442098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3149870" y="4168988"/>
            <a:ext cx="2189825" cy="6693719"/>
          </a:xfrm>
          <a:custGeom>
            <a:avLst/>
            <a:gdLst/>
            <a:ahLst/>
            <a:cxnLst/>
            <a:rect l="l" t="t" r="r" b="b"/>
            <a:pathLst>
              <a:path w="2189825" h="6693719">
                <a:moveTo>
                  <a:pt x="0" y="0"/>
                </a:moveTo>
                <a:lnTo>
                  <a:pt x="2189825" y="0"/>
                </a:lnTo>
                <a:lnTo>
                  <a:pt x="2189825" y="6693719"/>
                </a:lnTo>
                <a:lnTo>
                  <a:pt x="0" y="6693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5943" r="-5972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7892329" y="2478974"/>
            <a:ext cx="3600752" cy="1272198"/>
          </a:xfrm>
          <a:custGeom>
            <a:avLst/>
            <a:gdLst/>
            <a:ahLst/>
            <a:cxnLst/>
            <a:rect l="l" t="t" r="r" b="b"/>
            <a:pathLst>
              <a:path w="3600752" h="1272198">
                <a:moveTo>
                  <a:pt x="0" y="0"/>
                </a:moveTo>
                <a:lnTo>
                  <a:pt x="3600751" y="0"/>
                </a:lnTo>
                <a:lnTo>
                  <a:pt x="3600751" y="1272198"/>
                </a:lnTo>
                <a:lnTo>
                  <a:pt x="0" y="12721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8010548" y="2540060"/>
            <a:ext cx="2266903" cy="2250417"/>
          </a:xfrm>
          <a:custGeom>
            <a:avLst/>
            <a:gdLst/>
            <a:ahLst/>
            <a:cxnLst/>
            <a:rect l="l" t="t" r="r" b="b"/>
            <a:pathLst>
              <a:path w="2266903" h="2250417">
                <a:moveTo>
                  <a:pt x="0" y="0"/>
                </a:moveTo>
                <a:lnTo>
                  <a:pt x="2266904" y="0"/>
                </a:lnTo>
                <a:lnTo>
                  <a:pt x="2266904" y="2250417"/>
                </a:lnTo>
                <a:lnTo>
                  <a:pt x="0" y="2250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-2671159" y="-2696946"/>
            <a:ext cx="5876440" cy="5876440"/>
          </a:xfrm>
          <a:custGeom>
            <a:avLst/>
            <a:gdLst/>
            <a:ahLst/>
            <a:cxnLst/>
            <a:rect l="l" t="t" r="r" b="b"/>
            <a:pathLst>
              <a:path w="5876440" h="5876440">
                <a:moveTo>
                  <a:pt x="0" y="0"/>
                </a:moveTo>
                <a:lnTo>
                  <a:pt x="5876439" y="0"/>
                </a:lnTo>
                <a:lnTo>
                  <a:pt x="5876439" y="5876439"/>
                </a:lnTo>
                <a:lnTo>
                  <a:pt x="0" y="587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4791820" y="7200900"/>
            <a:ext cx="4385930" cy="4114800"/>
          </a:xfrm>
          <a:custGeom>
            <a:avLst/>
            <a:gdLst/>
            <a:ahLst/>
            <a:cxnLst/>
            <a:rect l="l" t="t" r="r" b="b"/>
            <a:pathLst>
              <a:path w="4385930" h="4114800">
                <a:moveTo>
                  <a:pt x="0" y="0"/>
                </a:moveTo>
                <a:lnTo>
                  <a:pt x="4385930" y="0"/>
                </a:lnTo>
                <a:lnTo>
                  <a:pt x="43859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4605185" y="5078845"/>
            <a:ext cx="9077629" cy="106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34"/>
              </a:lnSpc>
              <a:spcBef>
                <a:spcPct val="0"/>
              </a:spcBef>
            </a:pPr>
            <a:r>
              <a:rPr lang="en-US" sz="6772" spc="575">
                <a:solidFill>
                  <a:srgbClr val="FFFFFF"/>
                </a:solidFill>
                <a:latin typeface="Agrandir Grand Ultra-Bold"/>
              </a:rPr>
              <a:t>Banc de Test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85203" y="5610225"/>
            <a:ext cx="819983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00"/>
              </a:lnSpc>
              <a:spcBef>
                <a:spcPct val="0"/>
              </a:spcBef>
            </a:pPr>
            <a:r>
              <a:rPr lang="en-US" sz="2000" spc="170">
                <a:solidFill>
                  <a:srgbClr val="FFFFFF"/>
                </a:solidFill>
                <a:latin typeface="Agrandir Grand Ultra-Bold"/>
              </a:rPr>
              <a:t>05.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690" y="4583367"/>
            <a:ext cx="5638873" cy="5703633"/>
            <a:chOff x="0" y="0"/>
            <a:chExt cx="1205357" cy="1219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6890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648840" y="-3147364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324563" y="4583367"/>
            <a:ext cx="5638873" cy="5703633"/>
            <a:chOff x="0" y="0"/>
            <a:chExt cx="1205357" cy="1219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63E6F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63437" y="4583367"/>
            <a:ext cx="5638873" cy="5703633"/>
            <a:chOff x="0" y="0"/>
            <a:chExt cx="1205357" cy="1219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5357" cy="1219200"/>
            </a:xfrm>
            <a:custGeom>
              <a:avLst/>
              <a:gdLst/>
              <a:ahLst/>
              <a:cxnLst/>
              <a:rect l="l" t="t" r="r" b="b"/>
              <a:pathLst>
                <a:path w="1205357" h="1219200">
                  <a:moveTo>
                    <a:pt x="0" y="0"/>
                  </a:moveTo>
                  <a:lnTo>
                    <a:pt x="1205357" y="0"/>
                  </a:lnTo>
                  <a:lnTo>
                    <a:pt x="1205357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C8B7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05357" cy="1257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103615" y="6491779"/>
            <a:ext cx="5358517" cy="3219001"/>
          </a:xfrm>
          <a:custGeom>
            <a:avLst/>
            <a:gdLst/>
            <a:ahLst/>
            <a:cxnLst/>
            <a:rect l="l" t="t" r="r" b="b"/>
            <a:pathLst>
              <a:path w="5358517" h="3219001">
                <a:moveTo>
                  <a:pt x="0" y="0"/>
                </a:moveTo>
                <a:lnTo>
                  <a:pt x="5358517" y="0"/>
                </a:lnTo>
                <a:lnTo>
                  <a:pt x="5358517" y="3219000"/>
                </a:lnTo>
                <a:lnTo>
                  <a:pt x="0" y="321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6495178" y="7385533"/>
            <a:ext cx="5297645" cy="1431491"/>
          </a:xfrm>
          <a:custGeom>
            <a:avLst/>
            <a:gdLst/>
            <a:ahLst/>
            <a:cxnLst/>
            <a:rect l="l" t="t" r="r" b="b"/>
            <a:pathLst>
              <a:path w="5297645" h="1431491">
                <a:moveTo>
                  <a:pt x="0" y="0"/>
                </a:moveTo>
                <a:lnTo>
                  <a:pt x="5297644" y="0"/>
                </a:lnTo>
                <a:lnTo>
                  <a:pt x="5297644" y="1431491"/>
                </a:lnTo>
                <a:lnTo>
                  <a:pt x="0" y="1431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1394673" y="6491779"/>
            <a:ext cx="4213858" cy="3318791"/>
          </a:xfrm>
          <a:custGeom>
            <a:avLst/>
            <a:gdLst/>
            <a:ahLst/>
            <a:cxnLst/>
            <a:rect l="l" t="t" r="r" b="b"/>
            <a:pathLst>
              <a:path w="4213858" h="3318791">
                <a:moveTo>
                  <a:pt x="0" y="0"/>
                </a:moveTo>
                <a:lnTo>
                  <a:pt x="4213858" y="0"/>
                </a:lnTo>
                <a:lnTo>
                  <a:pt x="4213858" y="3318790"/>
                </a:lnTo>
                <a:lnTo>
                  <a:pt x="0" y="3318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4768279" y="1608291"/>
            <a:ext cx="8751442" cy="184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8"/>
              </a:lnSpc>
              <a:spcBef>
                <a:spcPct val="0"/>
              </a:spcBef>
            </a:pPr>
            <a:r>
              <a:rPr lang="en-US" sz="6703" spc="569">
                <a:solidFill>
                  <a:srgbClr val="10254E"/>
                </a:solidFill>
                <a:latin typeface="Agrandir Grand Ultra-Bold"/>
              </a:rPr>
              <a:t>Objectifs du banc de test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9716" y="5399836"/>
            <a:ext cx="3683773" cy="85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9"/>
              </a:lnSpc>
              <a:spcBef>
                <a:spcPct val="0"/>
              </a:spcBef>
            </a:pPr>
            <a:r>
              <a:rPr lang="en-US" sz="2686" spc="228">
                <a:solidFill>
                  <a:srgbClr val="FFFFFF"/>
                </a:solidFill>
                <a:latin typeface="Agrandir Grand Bold"/>
              </a:rPr>
              <a:t>RÉALISER UN SUPPORT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02114" y="5399836"/>
            <a:ext cx="3683773" cy="85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9"/>
              </a:lnSpc>
              <a:spcBef>
                <a:spcPct val="0"/>
              </a:spcBef>
            </a:pPr>
            <a:r>
              <a:rPr lang="en-US" sz="2686" spc="228">
                <a:solidFill>
                  <a:srgbClr val="FFFFFF"/>
                </a:solidFill>
                <a:latin typeface="Agrandir Grand Bold"/>
              </a:rPr>
              <a:t>ENREGISTRER LES DONNÉES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00646" y="5399836"/>
            <a:ext cx="4964454" cy="85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9"/>
              </a:lnSpc>
              <a:spcBef>
                <a:spcPct val="0"/>
              </a:spcBef>
            </a:pPr>
            <a:r>
              <a:rPr lang="en-US" sz="2686" spc="228">
                <a:solidFill>
                  <a:srgbClr val="FFFFFF"/>
                </a:solidFill>
                <a:latin typeface="Agrandir Grand Bold"/>
              </a:rPr>
              <a:t>TRAITEMENT DES DONNÉES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1415" y="0"/>
            <a:ext cx="11516585" cy="10535334"/>
            <a:chOff x="0" y="0"/>
            <a:chExt cx="2729857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9857" cy="2497264"/>
            </a:xfrm>
            <a:custGeom>
              <a:avLst/>
              <a:gdLst/>
              <a:ahLst/>
              <a:cxnLst/>
              <a:rect l="l" t="t" r="r" b="b"/>
              <a:pathLst>
                <a:path w="2729857" h="2497264">
                  <a:moveTo>
                    <a:pt x="0" y="0"/>
                  </a:moveTo>
                  <a:lnTo>
                    <a:pt x="2729857" y="0"/>
                  </a:lnTo>
                  <a:lnTo>
                    <a:pt x="2729857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EEF2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29857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8229" t="7837" r="13338" b="11058"/>
          <a:stretch>
            <a:fillRect/>
          </a:stretch>
        </p:blipFill>
        <p:spPr>
          <a:xfrm>
            <a:off x="7153600" y="1683596"/>
            <a:ext cx="10752215" cy="7168143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2190681" y="2776947"/>
            <a:ext cx="2292486" cy="2271646"/>
          </a:xfrm>
          <a:custGeom>
            <a:avLst/>
            <a:gdLst/>
            <a:ahLst/>
            <a:cxnLst/>
            <a:rect l="l" t="t" r="r" b="b"/>
            <a:pathLst>
              <a:path w="2292486" h="2271646">
                <a:moveTo>
                  <a:pt x="0" y="0"/>
                </a:moveTo>
                <a:lnTo>
                  <a:pt x="2292486" y="0"/>
                </a:lnTo>
                <a:lnTo>
                  <a:pt x="2292486" y="2271645"/>
                </a:lnTo>
                <a:lnTo>
                  <a:pt x="0" y="2271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062177" y="5487531"/>
            <a:ext cx="4549494" cy="7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PTC Creo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540" y="-24852"/>
            <a:ext cx="9293540" cy="10579383"/>
            <a:chOff x="0" y="0"/>
            <a:chExt cx="2447681" cy="2786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7681" cy="2786340"/>
            </a:xfrm>
            <a:custGeom>
              <a:avLst/>
              <a:gdLst/>
              <a:ahLst/>
              <a:cxnLst/>
              <a:rect l="l" t="t" r="r" b="b"/>
              <a:pathLst>
                <a:path w="2447681" h="2786340">
                  <a:moveTo>
                    <a:pt x="0" y="0"/>
                  </a:moveTo>
                  <a:lnTo>
                    <a:pt x="2447681" y="0"/>
                  </a:lnTo>
                  <a:lnTo>
                    <a:pt x="2447681" y="2786340"/>
                  </a:lnTo>
                  <a:lnTo>
                    <a:pt x="0" y="2786340"/>
                  </a:lnTo>
                  <a:close/>
                </a:path>
              </a:pathLst>
            </a:custGeom>
            <a:solidFill>
              <a:srgbClr val="EEF2F5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447681" cy="2795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175337" y="-4518029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6091974" y="2490360"/>
            <a:ext cx="11167326" cy="6294790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5711492" y="-5312634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4497230" y="717953"/>
            <a:ext cx="8751442" cy="104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8"/>
              </a:lnSpc>
              <a:spcBef>
                <a:spcPct val="0"/>
              </a:spcBef>
            </a:pPr>
            <a:r>
              <a:rPr lang="en-US" sz="6703" spc="569">
                <a:solidFill>
                  <a:srgbClr val="10254E"/>
                </a:solidFill>
                <a:latin typeface="Agrandir Grand Ultra-Bold"/>
              </a:rPr>
              <a:t>Banc de Test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4882" y="4824341"/>
            <a:ext cx="432641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0254E"/>
                </a:solidFill>
                <a:latin typeface="Open Sans Bold"/>
              </a:rPr>
              <a:t>Tests sur 4B, 2B, HB :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254E"/>
                </a:solidFill>
                <a:latin typeface="Open Sans"/>
              </a:rPr>
              <a:t>Test en compression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254E"/>
                </a:solidFill>
                <a:latin typeface="Open Sans"/>
              </a:rPr>
              <a:t>Test en tension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56395" y="-76262"/>
            <a:ext cx="9031605" cy="10535334"/>
            <a:chOff x="0" y="0"/>
            <a:chExt cx="2140825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0825" cy="2497264"/>
            </a:xfrm>
            <a:custGeom>
              <a:avLst/>
              <a:gdLst/>
              <a:ahLst/>
              <a:cxnLst/>
              <a:rect l="l" t="t" r="r" b="b"/>
              <a:pathLst>
                <a:path w="2140825" h="2497264">
                  <a:moveTo>
                    <a:pt x="0" y="0"/>
                  </a:moveTo>
                  <a:lnTo>
                    <a:pt x="2140825" y="0"/>
                  </a:lnTo>
                  <a:lnTo>
                    <a:pt x="2140825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EEF2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40825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358585" y="6527995"/>
            <a:ext cx="4827225" cy="3370572"/>
          </a:xfrm>
          <a:custGeom>
            <a:avLst/>
            <a:gdLst/>
            <a:ahLst/>
            <a:cxnLst/>
            <a:rect l="l" t="t" r="r" b="b"/>
            <a:pathLst>
              <a:path w="4827225" h="3370572">
                <a:moveTo>
                  <a:pt x="0" y="0"/>
                </a:moveTo>
                <a:lnTo>
                  <a:pt x="4827225" y="0"/>
                </a:lnTo>
                <a:lnTo>
                  <a:pt x="4827225" y="3370573"/>
                </a:lnTo>
                <a:lnTo>
                  <a:pt x="0" y="3370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AutoShape 6"/>
          <p:cNvSpPr/>
          <p:nvPr/>
        </p:nvSpPr>
        <p:spPr>
          <a:xfrm flipV="1">
            <a:off x="12810973" y="2767105"/>
            <a:ext cx="0" cy="3490165"/>
          </a:xfrm>
          <a:prstGeom prst="line">
            <a:avLst/>
          </a:prstGeom>
          <a:ln w="76200" cap="flat">
            <a:solidFill>
              <a:srgbClr val="0082FC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AutoShape 7"/>
          <p:cNvSpPr/>
          <p:nvPr/>
        </p:nvSpPr>
        <p:spPr>
          <a:xfrm>
            <a:off x="13772197" y="2652805"/>
            <a:ext cx="3001463" cy="934382"/>
          </a:xfrm>
          <a:prstGeom prst="line">
            <a:avLst/>
          </a:prstGeom>
          <a:ln w="76200" cap="flat">
            <a:solidFill>
              <a:srgbClr val="0082FC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6773660" y="2925754"/>
            <a:ext cx="1289194" cy="1322867"/>
          </a:xfrm>
          <a:custGeom>
            <a:avLst/>
            <a:gdLst/>
            <a:ahLst/>
            <a:cxnLst/>
            <a:rect l="l" t="t" r="r" b="b"/>
            <a:pathLst>
              <a:path w="1289194" h="1322867">
                <a:moveTo>
                  <a:pt x="0" y="0"/>
                </a:moveTo>
                <a:lnTo>
                  <a:pt x="1289194" y="0"/>
                </a:lnTo>
                <a:lnTo>
                  <a:pt x="1289194" y="1322867"/>
                </a:lnTo>
                <a:lnTo>
                  <a:pt x="0" y="132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11831583" y="4248621"/>
            <a:ext cx="1958781" cy="639345"/>
            <a:chOff x="0" y="0"/>
            <a:chExt cx="515893" cy="1683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5893" cy="168387"/>
            </a:xfrm>
            <a:custGeom>
              <a:avLst/>
              <a:gdLst/>
              <a:ahLst/>
              <a:cxnLst/>
              <a:rect l="l" t="t" r="r" b="b"/>
              <a:pathLst>
                <a:path w="515893" h="168387">
                  <a:moveTo>
                    <a:pt x="84194" y="0"/>
                  </a:moveTo>
                  <a:lnTo>
                    <a:pt x="431699" y="0"/>
                  </a:lnTo>
                  <a:cubicBezTo>
                    <a:pt x="478198" y="0"/>
                    <a:pt x="515893" y="37695"/>
                    <a:pt x="515893" y="84194"/>
                  </a:cubicBezTo>
                  <a:lnTo>
                    <a:pt x="515893" y="84194"/>
                  </a:lnTo>
                  <a:cubicBezTo>
                    <a:pt x="515893" y="130692"/>
                    <a:pt x="478198" y="168387"/>
                    <a:pt x="431699" y="168387"/>
                  </a:cubicBezTo>
                  <a:lnTo>
                    <a:pt x="84194" y="168387"/>
                  </a:lnTo>
                  <a:cubicBezTo>
                    <a:pt x="37695" y="168387"/>
                    <a:pt x="0" y="130692"/>
                    <a:pt x="0" y="84194"/>
                  </a:cubicBezTo>
                  <a:lnTo>
                    <a:pt x="0" y="84194"/>
                  </a:lnTo>
                  <a:cubicBezTo>
                    <a:pt x="0" y="37695"/>
                    <a:pt x="37695" y="0"/>
                    <a:pt x="84194" y="0"/>
                  </a:cubicBez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15893" cy="216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6"/>
                </a:lnSpc>
              </a:pPr>
              <a:r>
                <a:rPr lang="en-US" sz="2422" spc="205">
                  <a:solidFill>
                    <a:srgbClr val="FFFFFF"/>
                  </a:solidFill>
                  <a:latin typeface="Agrandir Grand Bold"/>
                </a:rPr>
                <a:t>COM 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35358" y="2767105"/>
            <a:ext cx="1030760" cy="639345"/>
            <a:chOff x="0" y="0"/>
            <a:chExt cx="271476" cy="1683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1476" cy="168387"/>
            </a:xfrm>
            <a:custGeom>
              <a:avLst/>
              <a:gdLst/>
              <a:ahLst/>
              <a:cxnLst/>
              <a:rect l="l" t="t" r="r" b="b"/>
              <a:pathLst>
                <a:path w="271476" h="168387">
                  <a:moveTo>
                    <a:pt x="84194" y="0"/>
                  </a:moveTo>
                  <a:lnTo>
                    <a:pt x="187282" y="0"/>
                  </a:lnTo>
                  <a:cubicBezTo>
                    <a:pt x="233781" y="0"/>
                    <a:pt x="271476" y="37695"/>
                    <a:pt x="271476" y="84194"/>
                  </a:cubicBezTo>
                  <a:lnTo>
                    <a:pt x="271476" y="84194"/>
                  </a:lnTo>
                  <a:cubicBezTo>
                    <a:pt x="271476" y="130692"/>
                    <a:pt x="233781" y="168387"/>
                    <a:pt x="187282" y="168387"/>
                  </a:cubicBezTo>
                  <a:lnTo>
                    <a:pt x="84194" y="168387"/>
                  </a:lnTo>
                  <a:cubicBezTo>
                    <a:pt x="37695" y="168387"/>
                    <a:pt x="0" y="130692"/>
                    <a:pt x="0" y="84194"/>
                  </a:cubicBezTo>
                  <a:lnTo>
                    <a:pt x="0" y="84194"/>
                  </a:lnTo>
                  <a:cubicBezTo>
                    <a:pt x="0" y="37695"/>
                    <a:pt x="37695" y="0"/>
                    <a:pt x="84194" y="0"/>
                  </a:cubicBez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271476" cy="149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6"/>
                </a:lnSpc>
              </a:pPr>
              <a:r>
                <a:rPr lang="en-US" sz="2422" spc="205">
                  <a:solidFill>
                    <a:srgbClr val="FFFFFF"/>
                  </a:solidFill>
                  <a:latin typeface="Glacial Indifference Bold"/>
                </a:rPr>
                <a:t>.TXT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3072688" y="885620"/>
            <a:ext cx="1767185" cy="1767185"/>
          </a:xfrm>
          <a:custGeom>
            <a:avLst/>
            <a:gdLst/>
            <a:ahLst/>
            <a:cxnLst/>
            <a:rect l="l" t="t" r="r" b="b"/>
            <a:pathLst>
              <a:path w="1767185" h="1767185">
                <a:moveTo>
                  <a:pt x="0" y="0"/>
                </a:moveTo>
                <a:lnTo>
                  <a:pt x="1767185" y="0"/>
                </a:lnTo>
                <a:lnTo>
                  <a:pt x="1767185" y="1767185"/>
                </a:lnTo>
                <a:lnTo>
                  <a:pt x="0" y="176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1409700" y="2862355"/>
            <a:ext cx="6232656" cy="7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10254E"/>
                </a:solidFill>
                <a:latin typeface="Agrandir Grand Bold"/>
              </a:rPr>
              <a:t>Code Python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6948" y="4878441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LANCER ARDUINO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6948" y="5439730"/>
            <a:ext cx="8559447" cy="35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Execution du programme enregistré dans Arduino UNO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6948" y="6248892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LECTURE DONNÉES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6948" y="6810181"/>
            <a:ext cx="8559447" cy="35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Lecture des données envoyées par Arduino sur COM3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6948" y="7614659"/>
            <a:ext cx="7384398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ENREGISTREMENT DONNÉES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6948" y="8175948"/>
            <a:ext cx="8210550" cy="35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Format .txt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770735" y="884671"/>
            <a:ext cx="6002925" cy="1768134"/>
          </a:xfrm>
          <a:custGeom>
            <a:avLst/>
            <a:gdLst/>
            <a:ahLst/>
            <a:cxnLst/>
            <a:rect l="l" t="t" r="r" b="b"/>
            <a:pathLst>
              <a:path w="6002925" h="1768134">
                <a:moveTo>
                  <a:pt x="0" y="0"/>
                </a:moveTo>
                <a:lnTo>
                  <a:pt x="6002925" y="0"/>
                </a:lnTo>
                <a:lnTo>
                  <a:pt x="6002925" y="1768134"/>
                </a:lnTo>
                <a:lnTo>
                  <a:pt x="0" y="17681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56395" y="-76262"/>
            <a:ext cx="9031605" cy="10535334"/>
            <a:chOff x="0" y="0"/>
            <a:chExt cx="2140825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0825" cy="2497264"/>
            </a:xfrm>
            <a:custGeom>
              <a:avLst/>
              <a:gdLst/>
              <a:ahLst/>
              <a:cxnLst/>
              <a:rect l="l" t="t" r="r" b="b"/>
              <a:pathLst>
                <a:path w="2140825" h="2497264">
                  <a:moveTo>
                    <a:pt x="0" y="0"/>
                  </a:moveTo>
                  <a:lnTo>
                    <a:pt x="2140825" y="0"/>
                  </a:lnTo>
                  <a:lnTo>
                    <a:pt x="2140825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EEF2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40825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956280" y="411024"/>
            <a:ext cx="1526217" cy="2057400"/>
          </a:xfrm>
          <a:custGeom>
            <a:avLst/>
            <a:gdLst/>
            <a:ahLst/>
            <a:cxnLst/>
            <a:rect l="l" t="t" r="r" b="b"/>
            <a:pathLst>
              <a:path w="1526217" h="2057400">
                <a:moveTo>
                  <a:pt x="0" y="0"/>
                </a:moveTo>
                <a:lnTo>
                  <a:pt x="1526217" y="0"/>
                </a:lnTo>
                <a:lnTo>
                  <a:pt x="152621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9710623" y="411024"/>
            <a:ext cx="8123149" cy="4879786"/>
          </a:xfrm>
          <a:custGeom>
            <a:avLst/>
            <a:gdLst/>
            <a:ahLst/>
            <a:cxnLst/>
            <a:rect l="l" t="t" r="r" b="b"/>
            <a:pathLst>
              <a:path w="8123149" h="4879786">
                <a:moveTo>
                  <a:pt x="0" y="0"/>
                </a:moveTo>
                <a:lnTo>
                  <a:pt x="8123149" y="0"/>
                </a:lnTo>
                <a:lnTo>
                  <a:pt x="8123149" y="4879786"/>
                </a:lnTo>
                <a:lnTo>
                  <a:pt x="0" y="4879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9710623" y="5487675"/>
            <a:ext cx="8184934" cy="4509040"/>
          </a:xfrm>
          <a:custGeom>
            <a:avLst/>
            <a:gdLst/>
            <a:ahLst/>
            <a:cxnLst/>
            <a:rect l="l" t="t" r="r" b="b"/>
            <a:pathLst>
              <a:path w="8184934" h="4509040">
                <a:moveTo>
                  <a:pt x="0" y="0"/>
                </a:moveTo>
                <a:lnTo>
                  <a:pt x="8184934" y="0"/>
                </a:lnTo>
                <a:lnTo>
                  <a:pt x="8184934" y="4509040"/>
                </a:lnTo>
                <a:lnTo>
                  <a:pt x="0" y="450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808405" y="2916099"/>
            <a:ext cx="8062935" cy="96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3786" spc="321">
                <a:solidFill>
                  <a:srgbClr val="10254E"/>
                </a:solidFill>
                <a:latin typeface="Agrandir Grand Ultra-Bold"/>
              </a:rPr>
              <a:t>Traitement données </a:t>
            </a:r>
          </a:p>
          <a:p>
            <a:pPr marL="0" lvl="0" indent="0" algn="ctr">
              <a:lnSpc>
                <a:spcPts val="3135"/>
              </a:lnSpc>
              <a:spcBef>
                <a:spcPct val="0"/>
              </a:spcBef>
            </a:pPr>
            <a:r>
              <a:rPr lang="en-US" sz="3300" spc="280">
                <a:solidFill>
                  <a:srgbClr val="10254E"/>
                </a:solidFill>
                <a:latin typeface="Agrandir Grand Ultra-Bold"/>
              </a:rPr>
              <a:t>EXCEL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4723085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MOYENNAGE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450" y="5284374"/>
            <a:ext cx="8210550" cy="35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1547" lvl="2" indent="-313849" algn="l">
              <a:lnSpc>
                <a:spcPts val="2834"/>
              </a:lnSpc>
              <a:spcBef>
                <a:spcPct val="0"/>
              </a:spcBef>
              <a:buFont typeface="Arial"/>
              <a:buChar char="⚬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Entre 2 et 4 acquisitions / crayon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3450" y="6506858"/>
            <a:ext cx="6587435" cy="351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Courbe V(Déformation)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3450" y="7732670"/>
            <a:ext cx="8322945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COURBE RÉSISTANCE RELATIVE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>
              <a:hlinkClick r:id="rId2" tooltip="https://moodle.insa-toulouse.fr/pluginfile.php/171791/mod_resource/content/0/Cours%20di%C3%A9lectrique%202023-2024_2.pdf"/>
            </p:cNvPr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 rot="-10800000">
            <a:off x="-137944" y="-249338"/>
            <a:ext cx="1333090" cy="11128576"/>
          </a:xfrm>
          <a:custGeom>
            <a:avLst/>
            <a:gdLst/>
            <a:ahLst/>
            <a:cxnLst/>
            <a:rect l="l" t="t" r="r" b="b"/>
            <a:pathLst>
              <a:path w="1333090" h="11128576">
                <a:moveTo>
                  <a:pt x="0" y="0"/>
                </a:moveTo>
                <a:lnTo>
                  <a:pt x="1333090" y="0"/>
                </a:lnTo>
                <a:lnTo>
                  <a:pt x="1333090" y="11128576"/>
                </a:lnTo>
                <a:lnTo>
                  <a:pt x="0" y="11128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7095925" y="-774558"/>
            <a:ext cx="1333090" cy="11128576"/>
          </a:xfrm>
          <a:custGeom>
            <a:avLst/>
            <a:gdLst/>
            <a:ahLst/>
            <a:cxnLst/>
            <a:rect l="l" t="t" r="r" b="b"/>
            <a:pathLst>
              <a:path w="1333090" h="11128576">
                <a:moveTo>
                  <a:pt x="0" y="0"/>
                </a:moveTo>
                <a:lnTo>
                  <a:pt x="1333089" y="0"/>
                </a:lnTo>
                <a:lnTo>
                  <a:pt x="1333089" y="11128575"/>
                </a:lnTo>
                <a:lnTo>
                  <a:pt x="0" y="1112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2954200" y="4656570"/>
            <a:ext cx="12379600" cy="94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9"/>
              </a:lnSpc>
              <a:spcBef>
                <a:spcPct val="0"/>
              </a:spcBef>
            </a:pPr>
            <a:r>
              <a:rPr lang="en-US" sz="6072" spc="516">
                <a:solidFill>
                  <a:srgbClr val="FFFFFF"/>
                </a:solidFill>
                <a:latin typeface="Agrandir Grand Ultra-Bold"/>
              </a:rPr>
              <a:t>DATASHEET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1195146" y="0"/>
            <a:ext cx="15900779" cy="722763"/>
          </a:xfrm>
          <a:custGeom>
            <a:avLst/>
            <a:gdLst/>
            <a:ahLst/>
            <a:cxnLst/>
            <a:rect l="l" t="t" r="r" b="b"/>
            <a:pathLst>
              <a:path w="15900779" h="722763">
                <a:moveTo>
                  <a:pt x="0" y="0"/>
                </a:moveTo>
                <a:lnTo>
                  <a:pt x="15900779" y="0"/>
                </a:lnTo>
                <a:lnTo>
                  <a:pt x="15900779" y="722763"/>
                </a:lnTo>
                <a:lnTo>
                  <a:pt x="0" y="722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193611" y="9564237"/>
            <a:ext cx="15900779" cy="722763"/>
          </a:xfrm>
          <a:custGeom>
            <a:avLst/>
            <a:gdLst/>
            <a:ahLst/>
            <a:cxnLst/>
            <a:rect l="l" t="t" r="r" b="b"/>
            <a:pathLst>
              <a:path w="15900779" h="722763">
                <a:moveTo>
                  <a:pt x="0" y="0"/>
                </a:moveTo>
                <a:lnTo>
                  <a:pt x="15900778" y="0"/>
                </a:lnTo>
                <a:lnTo>
                  <a:pt x="15900778" y="722763"/>
                </a:lnTo>
                <a:lnTo>
                  <a:pt x="0" y="722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AutoShape 11"/>
          <p:cNvSpPr/>
          <p:nvPr/>
        </p:nvSpPr>
        <p:spPr>
          <a:xfrm>
            <a:off x="5678805" y="4121832"/>
            <a:ext cx="7020689" cy="0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2" name="AutoShape 12"/>
          <p:cNvSpPr/>
          <p:nvPr/>
        </p:nvSpPr>
        <p:spPr>
          <a:xfrm>
            <a:off x="4565403" y="4828598"/>
            <a:ext cx="0" cy="629805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8280913" y="6021779"/>
            <a:ext cx="1726175" cy="1685374"/>
          </a:xfrm>
          <a:custGeom>
            <a:avLst/>
            <a:gdLst/>
            <a:ahLst/>
            <a:cxnLst/>
            <a:rect l="l" t="t" r="r" b="b"/>
            <a:pathLst>
              <a:path w="1726175" h="1685374">
                <a:moveTo>
                  <a:pt x="0" y="0"/>
                </a:moveTo>
                <a:lnTo>
                  <a:pt x="1726174" y="0"/>
                </a:lnTo>
                <a:lnTo>
                  <a:pt x="1726174" y="1685374"/>
                </a:lnTo>
                <a:lnTo>
                  <a:pt x="0" y="1685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4982083" y="5060759"/>
            <a:ext cx="696722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00"/>
              </a:lnSpc>
              <a:spcBef>
                <a:spcPct val="0"/>
              </a:spcBef>
            </a:pPr>
            <a:r>
              <a:rPr lang="en-US" sz="2000" spc="170">
                <a:solidFill>
                  <a:srgbClr val="FFFFFF"/>
                </a:solidFill>
                <a:latin typeface="Agrandir Grand Ultra-Bold"/>
              </a:rPr>
              <a:t>06.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>
              <a:hlinkClick r:id="rId2" tooltip="https://moodle.insa-toulouse.fr/pluginfile.php/171791/mod_resource/content/0/Cours%20di%C3%A9lectrique%202023-2024_2.pdf"/>
            </p:cNvPr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381674" y="3675655"/>
            <a:ext cx="6770830" cy="5037879"/>
          </a:xfrm>
          <a:custGeom>
            <a:avLst/>
            <a:gdLst/>
            <a:ahLst/>
            <a:cxnLst/>
            <a:rect l="l" t="t" r="r" b="b"/>
            <a:pathLst>
              <a:path w="6770830" h="5037879">
                <a:moveTo>
                  <a:pt x="0" y="0"/>
                </a:moveTo>
                <a:lnTo>
                  <a:pt x="6770830" y="0"/>
                </a:lnTo>
                <a:lnTo>
                  <a:pt x="6770830" y="5037879"/>
                </a:lnTo>
                <a:lnTo>
                  <a:pt x="0" y="5037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76" t="-2192" b="-382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8664445" y="4429580"/>
            <a:ext cx="8594855" cy="3530030"/>
          </a:xfrm>
          <a:custGeom>
            <a:avLst/>
            <a:gdLst/>
            <a:ahLst/>
            <a:cxnLst/>
            <a:rect l="l" t="t" r="r" b="b"/>
            <a:pathLst>
              <a:path w="8594855" h="3530030">
                <a:moveTo>
                  <a:pt x="0" y="0"/>
                </a:moveTo>
                <a:lnTo>
                  <a:pt x="8594855" y="0"/>
                </a:lnTo>
                <a:lnTo>
                  <a:pt x="8594855" y="3530029"/>
                </a:lnTo>
                <a:lnTo>
                  <a:pt x="0" y="3530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1800827" y="2956499"/>
            <a:ext cx="593252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spc="254">
                <a:solidFill>
                  <a:srgbClr val="FFFFFF"/>
                </a:solidFill>
                <a:latin typeface="Agrandir Grand Ultra-Bold"/>
              </a:rPr>
              <a:t>PINOUT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2499" y="2956499"/>
            <a:ext cx="803874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spc="254">
                <a:solidFill>
                  <a:srgbClr val="FFFFFF"/>
                </a:solidFill>
                <a:latin typeface="Agrandir Grand Ultra-Bold"/>
              </a:rPr>
              <a:t>DIMENSIONS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389829"/>
            <a:ext cx="1828800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Capteur en graphite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>
              <a:hlinkClick r:id="rId2" tooltip="https://moodle.insa-toulouse.fr/pluginfile.php/171791/mod_resource/content/0/Cours%20di%C3%A9lectrique%202023-2024_2.pdf"/>
            </p:cNvPr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313219" y="1181100"/>
            <a:ext cx="15661561" cy="8311618"/>
          </a:xfrm>
          <a:custGeom>
            <a:avLst/>
            <a:gdLst/>
            <a:ahLst/>
            <a:cxnLst/>
            <a:rect l="l" t="t" r="r" b="b"/>
            <a:pathLst>
              <a:path w="15661561" h="8311618">
                <a:moveTo>
                  <a:pt x="0" y="0"/>
                </a:moveTo>
                <a:lnTo>
                  <a:pt x="15661562" y="0"/>
                </a:lnTo>
                <a:lnTo>
                  <a:pt x="15661562" y="8311618"/>
                </a:lnTo>
                <a:lnTo>
                  <a:pt x="0" y="831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0" y="235815"/>
            <a:ext cx="18288000" cy="94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9"/>
              </a:lnSpc>
              <a:spcBef>
                <a:spcPct val="0"/>
              </a:spcBef>
            </a:pPr>
            <a:r>
              <a:rPr lang="en-US" sz="6072" spc="516">
                <a:solidFill>
                  <a:srgbClr val="FFFFFF"/>
                </a:solidFill>
                <a:latin typeface="Agrandir Grand Ultra-Bold"/>
              </a:rPr>
              <a:t>Résultats obtenus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>
              <a:hlinkClick r:id="rId2" tooltip="https://moodle.insa-toulouse.fr/pluginfile.php/171791/mod_resource/content/0/Cours%20di%C3%A9lectrique%202023-2024_2.pdf"/>
            </p:cNvPr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3990056" y="1715155"/>
            <a:ext cx="10307889" cy="2561902"/>
          </a:xfrm>
          <a:custGeom>
            <a:avLst/>
            <a:gdLst/>
            <a:ahLst/>
            <a:cxnLst/>
            <a:rect l="l" t="t" r="r" b="b"/>
            <a:pathLst>
              <a:path w="10307889" h="2561902">
                <a:moveTo>
                  <a:pt x="0" y="0"/>
                </a:moveTo>
                <a:lnTo>
                  <a:pt x="10307888" y="0"/>
                </a:lnTo>
                <a:lnTo>
                  <a:pt x="10307888" y="2561902"/>
                </a:lnTo>
                <a:lnTo>
                  <a:pt x="0" y="256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2184656" y="8077581"/>
            <a:ext cx="513678" cy="513678"/>
          </a:xfrm>
          <a:custGeom>
            <a:avLst/>
            <a:gdLst/>
            <a:ahLst/>
            <a:cxnLst/>
            <a:rect l="l" t="t" r="r" b="b"/>
            <a:pathLst>
              <a:path w="513678" h="513678">
                <a:moveTo>
                  <a:pt x="0" y="0"/>
                </a:moveTo>
                <a:lnTo>
                  <a:pt x="513678" y="0"/>
                </a:lnTo>
                <a:lnTo>
                  <a:pt x="513678" y="513678"/>
                </a:lnTo>
                <a:lnTo>
                  <a:pt x="0" y="513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6425147" y="5957114"/>
            <a:ext cx="4613382" cy="3544055"/>
          </a:xfrm>
          <a:custGeom>
            <a:avLst/>
            <a:gdLst/>
            <a:ahLst/>
            <a:cxnLst/>
            <a:rect l="l" t="t" r="r" b="b"/>
            <a:pathLst>
              <a:path w="4613382" h="3544055">
                <a:moveTo>
                  <a:pt x="0" y="0"/>
                </a:moveTo>
                <a:lnTo>
                  <a:pt x="4613382" y="0"/>
                </a:lnTo>
                <a:lnTo>
                  <a:pt x="4613382" y="3544055"/>
                </a:lnTo>
                <a:lnTo>
                  <a:pt x="0" y="3544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1258673" y="6776264"/>
            <a:ext cx="7029327" cy="1153714"/>
          </a:xfrm>
          <a:custGeom>
            <a:avLst/>
            <a:gdLst/>
            <a:ahLst/>
            <a:cxnLst/>
            <a:rect l="l" t="t" r="r" b="b"/>
            <a:pathLst>
              <a:path w="7029327" h="1153714">
                <a:moveTo>
                  <a:pt x="0" y="0"/>
                </a:moveTo>
                <a:lnTo>
                  <a:pt x="7029327" y="0"/>
                </a:lnTo>
                <a:lnTo>
                  <a:pt x="7029327" y="1153714"/>
                </a:lnTo>
                <a:lnTo>
                  <a:pt x="0" y="11537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275825" y="5914916"/>
            <a:ext cx="5969865" cy="3586253"/>
          </a:xfrm>
          <a:custGeom>
            <a:avLst/>
            <a:gdLst/>
            <a:ahLst/>
            <a:cxnLst/>
            <a:rect l="l" t="t" r="r" b="b"/>
            <a:pathLst>
              <a:path w="5969865" h="3586253">
                <a:moveTo>
                  <a:pt x="0" y="0"/>
                </a:moveTo>
                <a:lnTo>
                  <a:pt x="5969866" y="0"/>
                </a:lnTo>
                <a:lnTo>
                  <a:pt x="5969866" y="3586253"/>
                </a:lnTo>
                <a:lnTo>
                  <a:pt x="0" y="3586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0" y="245340"/>
            <a:ext cx="18288000" cy="76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4"/>
              </a:lnSpc>
              <a:spcBef>
                <a:spcPct val="0"/>
              </a:spcBef>
            </a:pPr>
            <a:r>
              <a:rPr lang="en-US" sz="4972" spc="422">
                <a:solidFill>
                  <a:srgbClr val="FFFFFF"/>
                </a:solidFill>
                <a:latin typeface="Agrandir Grand Ultra-Bold"/>
              </a:rPr>
              <a:t>Conformité avec article scientifique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0634" y="4515182"/>
            <a:ext cx="15526732" cy="35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4"/>
              </a:lnSpc>
              <a:spcBef>
                <a:spcPct val="0"/>
              </a:spcBef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Mines plus douces =&gt; teneur en graphite plus élevée =&gt; résistances plus faibles =&gt; sensibilité plus faible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1480" y="1248640"/>
            <a:ext cx="15526732" cy="3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6" algn="l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Résultats souhaités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1480" y="5333297"/>
            <a:ext cx="15526732" cy="3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6" algn="l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Résultats obtenus en tension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41495" y="7967267"/>
            <a:ext cx="5070615" cy="7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4"/>
              </a:lnSpc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Bon ordre de grandeur des</a:t>
            </a:r>
          </a:p>
          <a:p>
            <a:pPr algn="ctr">
              <a:lnSpc>
                <a:spcPts val="2834"/>
              </a:lnSpc>
              <a:spcBef>
                <a:spcPct val="0"/>
              </a:spcBef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 résistances au repos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64979" y="9414689"/>
            <a:ext cx="2095167" cy="35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4"/>
              </a:lnSpc>
              <a:spcBef>
                <a:spcPct val="0"/>
              </a:spcBef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Nos résultats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09562" y="9472594"/>
            <a:ext cx="3044552" cy="35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4"/>
              </a:lnSpc>
              <a:spcBef>
                <a:spcPct val="0"/>
              </a:spcBef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Résultats de l’étude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603426"/>
            <a:chOff x="0" y="0"/>
            <a:chExt cx="4816593" cy="6856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85676"/>
            </a:xfrm>
            <a:custGeom>
              <a:avLst/>
              <a:gdLst/>
              <a:ahLst/>
              <a:cxnLst/>
              <a:rect l="l" t="t" r="r" b="b"/>
              <a:pathLst>
                <a:path w="4816592" h="685676">
                  <a:moveTo>
                    <a:pt x="0" y="0"/>
                  </a:moveTo>
                  <a:lnTo>
                    <a:pt x="4816592" y="0"/>
                  </a:lnTo>
                  <a:lnTo>
                    <a:pt x="4816592" y="685676"/>
                  </a:lnTo>
                  <a:lnTo>
                    <a:pt x="0" y="685676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23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077495"/>
            <a:ext cx="18288000" cy="88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2"/>
              </a:lnSpc>
              <a:spcBef>
                <a:spcPct val="0"/>
              </a:spcBef>
            </a:pPr>
            <a:r>
              <a:rPr lang="en-US" sz="5739" spc="487">
                <a:solidFill>
                  <a:srgbClr val="FFFFFF"/>
                </a:solidFill>
                <a:latin typeface="Agrandir Grand Ultra-Bold"/>
              </a:rPr>
              <a:t>SOMMAIRE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34996" y="4076381"/>
            <a:ext cx="7619209" cy="41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422" spc="205">
                <a:solidFill>
                  <a:srgbClr val="6890FF"/>
                </a:solidFill>
                <a:latin typeface="Agrandir Grand Bold"/>
              </a:rPr>
              <a:t>Eléctronique analogique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34996" y="4833122"/>
            <a:ext cx="8527375" cy="41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422" spc="205">
                <a:solidFill>
                  <a:srgbClr val="6890FF"/>
                </a:solidFill>
                <a:latin typeface="Agrandir Grand Bold"/>
              </a:rPr>
              <a:t>KiCad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34996" y="5589864"/>
            <a:ext cx="8527375" cy="41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422" spc="205">
                <a:solidFill>
                  <a:srgbClr val="6890FF"/>
                </a:solidFill>
                <a:latin typeface="Agrandir Grand Bold"/>
              </a:rPr>
              <a:t>ARDUINO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34996" y="7102276"/>
            <a:ext cx="8527375" cy="41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422" spc="205">
                <a:solidFill>
                  <a:srgbClr val="6890FF"/>
                </a:solidFill>
                <a:latin typeface="Agrandir Grand Bold"/>
              </a:rPr>
              <a:t>Banc de test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34996" y="7847025"/>
            <a:ext cx="8527375" cy="41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422" spc="205">
                <a:solidFill>
                  <a:srgbClr val="6890FF"/>
                </a:solidFill>
                <a:latin typeface="Agrandir Grand Bold"/>
              </a:rPr>
              <a:t>Datasheet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40709" y="3934897"/>
            <a:ext cx="1567619" cy="7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40709" y="4691638"/>
            <a:ext cx="1567619" cy="7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40709" y="5448380"/>
            <a:ext cx="1567619" cy="7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40709" y="6205122"/>
            <a:ext cx="1567619" cy="7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40709" y="6961864"/>
            <a:ext cx="1567619" cy="7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05</a:t>
            </a:r>
          </a:p>
        </p:txBody>
      </p:sp>
      <p:sp>
        <p:nvSpPr>
          <p:cNvPr id="16" name="AutoShape 16"/>
          <p:cNvSpPr/>
          <p:nvPr/>
        </p:nvSpPr>
        <p:spPr>
          <a:xfrm>
            <a:off x="5955953" y="4124006"/>
            <a:ext cx="0" cy="346348"/>
          </a:xfrm>
          <a:prstGeom prst="line">
            <a:avLst/>
          </a:prstGeom>
          <a:ln w="19050" cap="flat">
            <a:solidFill>
              <a:srgbClr val="20E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7" name="AutoShape 17"/>
          <p:cNvSpPr/>
          <p:nvPr/>
        </p:nvSpPr>
        <p:spPr>
          <a:xfrm>
            <a:off x="5965478" y="4880747"/>
            <a:ext cx="0" cy="346348"/>
          </a:xfrm>
          <a:prstGeom prst="line">
            <a:avLst/>
          </a:prstGeom>
          <a:ln w="19050" cap="flat">
            <a:solidFill>
              <a:srgbClr val="20E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8" name="AutoShape 18"/>
          <p:cNvSpPr/>
          <p:nvPr/>
        </p:nvSpPr>
        <p:spPr>
          <a:xfrm flipH="1">
            <a:off x="5975003" y="5637489"/>
            <a:ext cx="0" cy="346348"/>
          </a:xfrm>
          <a:prstGeom prst="line">
            <a:avLst/>
          </a:prstGeom>
          <a:ln w="19050" cap="flat">
            <a:solidFill>
              <a:srgbClr val="20E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9" name="AutoShape 19"/>
          <p:cNvSpPr/>
          <p:nvPr/>
        </p:nvSpPr>
        <p:spPr>
          <a:xfrm>
            <a:off x="5984528" y="6394231"/>
            <a:ext cx="0" cy="346348"/>
          </a:xfrm>
          <a:prstGeom prst="line">
            <a:avLst/>
          </a:prstGeom>
          <a:ln w="19050" cap="flat">
            <a:solidFill>
              <a:srgbClr val="20E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20" name="AutoShape 20"/>
          <p:cNvSpPr/>
          <p:nvPr/>
        </p:nvSpPr>
        <p:spPr>
          <a:xfrm flipH="1">
            <a:off x="5994053" y="7150973"/>
            <a:ext cx="0" cy="346348"/>
          </a:xfrm>
          <a:prstGeom prst="line">
            <a:avLst/>
          </a:prstGeom>
          <a:ln w="19050" cap="flat">
            <a:solidFill>
              <a:srgbClr val="20E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21" name="TextBox 21"/>
          <p:cNvSpPr txBox="1"/>
          <p:nvPr/>
        </p:nvSpPr>
        <p:spPr>
          <a:xfrm>
            <a:off x="4340709" y="7715271"/>
            <a:ext cx="1567619" cy="7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06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6003578" y="7914038"/>
            <a:ext cx="0" cy="346348"/>
          </a:xfrm>
          <a:prstGeom prst="line">
            <a:avLst/>
          </a:prstGeom>
          <a:ln w="19050" cap="flat">
            <a:solidFill>
              <a:srgbClr val="20E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23" name="TextBox 23"/>
          <p:cNvSpPr txBox="1"/>
          <p:nvPr/>
        </p:nvSpPr>
        <p:spPr>
          <a:xfrm>
            <a:off x="6434996" y="6346606"/>
            <a:ext cx="8527375" cy="41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86"/>
              </a:lnSpc>
              <a:spcBef>
                <a:spcPct val="0"/>
              </a:spcBef>
            </a:pPr>
            <a:r>
              <a:rPr lang="en-US" sz="2422" spc="205">
                <a:solidFill>
                  <a:srgbClr val="6890FF"/>
                </a:solidFill>
                <a:latin typeface="Agrandir Grand Bold"/>
              </a:rPr>
              <a:t>APK Mit App Inventor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>
              <a:hlinkClick r:id="rId2" tooltip="https://moodle.insa-toulouse.fr/pluginfile.php/171791/mod_resource/content/0/Cours%20di%C3%A9lectrique%202023-2024_2.pdf"/>
            </p:cNvPr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2151517" y="3844060"/>
            <a:ext cx="5772512" cy="2039512"/>
          </a:xfrm>
          <a:custGeom>
            <a:avLst/>
            <a:gdLst/>
            <a:ahLst/>
            <a:cxnLst/>
            <a:rect l="l" t="t" r="r" b="b"/>
            <a:pathLst>
              <a:path w="5772512" h="2039512">
                <a:moveTo>
                  <a:pt x="0" y="0"/>
                </a:moveTo>
                <a:lnTo>
                  <a:pt x="5772512" y="0"/>
                </a:lnTo>
                <a:lnTo>
                  <a:pt x="5772512" y="2039512"/>
                </a:lnTo>
                <a:lnTo>
                  <a:pt x="0" y="2039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1311650" y="1516956"/>
            <a:ext cx="2189825" cy="6693719"/>
          </a:xfrm>
          <a:custGeom>
            <a:avLst/>
            <a:gdLst/>
            <a:ahLst/>
            <a:cxnLst/>
            <a:rect l="l" t="t" r="r" b="b"/>
            <a:pathLst>
              <a:path w="2189825" h="6693719">
                <a:moveTo>
                  <a:pt x="0" y="0"/>
                </a:moveTo>
                <a:lnTo>
                  <a:pt x="2189825" y="0"/>
                </a:lnTo>
                <a:lnTo>
                  <a:pt x="2189825" y="6693719"/>
                </a:lnTo>
                <a:lnTo>
                  <a:pt x="0" y="6693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943" r="-5972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392652" y="8210675"/>
            <a:ext cx="13669760" cy="1284513"/>
          </a:xfrm>
          <a:custGeom>
            <a:avLst/>
            <a:gdLst/>
            <a:ahLst/>
            <a:cxnLst/>
            <a:rect l="l" t="t" r="r" b="b"/>
            <a:pathLst>
              <a:path w="13669760" h="1284513">
                <a:moveTo>
                  <a:pt x="0" y="0"/>
                </a:moveTo>
                <a:lnTo>
                  <a:pt x="13669760" y="0"/>
                </a:lnTo>
                <a:lnTo>
                  <a:pt x="13669760" y="1284514"/>
                </a:lnTo>
                <a:lnTo>
                  <a:pt x="0" y="128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0" y="635432"/>
            <a:ext cx="18288000" cy="135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4"/>
              </a:lnSpc>
              <a:spcBef>
                <a:spcPct val="0"/>
              </a:spcBef>
            </a:pPr>
            <a:r>
              <a:rPr lang="en-US" sz="4972" spc="422">
                <a:solidFill>
                  <a:srgbClr val="FFFFFF"/>
                </a:solidFill>
                <a:latin typeface="Agrandir Grand Ultra-Bold"/>
              </a:rPr>
              <a:t>Comparaison au capteur commercial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16645" y="5854997"/>
            <a:ext cx="2274132" cy="35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Notre capteur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27343" y="7128531"/>
            <a:ext cx="3199331" cy="35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Capteur commercial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-2671159" y="-2696946"/>
            <a:ext cx="5876440" cy="5876440"/>
          </a:xfrm>
          <a:custGeom>
            <a:avLst/>
            <a:gdLst/>
            <a:ahLst/>
            <a:cxnLst/>
            <a:rect l="l" t="t" r="r" b="b"/>
            <a:pathLst>
              <a:path w="5876440" h="5876440">
                <a:moveTo>
                  <a:pt x="0" y="0"/>
                </a:moveTo>
                <a:lnTo>
                  <a:pt x="5876439" y="0"/>
                </a:lnTo>
                <a:lnTo>
                  <a:pt x="5876439" y="5876439"/>
                </a:lnTo>
                <a:lnTo>
                  <a:pt x="0" y="587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0" y="4159956"/>
            <a:ext cx="3032730" cy="6081889"/>
          </a:xfrm>
          <a:custGeom>
            <a:avLst/>
            <a:gdLst/>
            <a:ahLst/>
            <a:cxnLst/>
            <a:rect l="l" t="t" r="r" b="b"/>
            <a:pathLst>
              <a:path w="3032730" h="6081889">
                <a:moveTo>
                  <a:pt x="0" y="0"/>
                </a:moveTo>
                <a:lnTo>
                  <a:pt x="3032730" y="0"/>
                </a:lnTo>
                <a:lnTo>
                  <a:pt x="3032730" y="6081888"/>
                </a:lnTo>
                <a:lnTo>
                  <a:pt x="0" y="6081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7" b="-25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1890013" y="0"/>
            <a:ext cx="6397987" cy="4291731"/>
          </a:xfrm>
          <a:custGeom>
            <a:avLst/>
            <a:gdLst/>
            <a:ahLst/>
            <a:cxnLst/>
            <a:rect l="l" t="t" r="r" b="b"/>
            <a:pathLst>
              <a:path w="6397987" h="4291731">
                <a:moveTo>
                  <a:pt x="0" y="0"/>
                </a:moveTo>
                <a:lnTo>
                  <a:pt x="6397987" y="0"/>
                </a:lnTo>
                <a:lnTo>
                  <a:pt x="6397987" y="4291731"/>
                </a:lnTo>
                <a:lnTo>
                  <a:pt x="0" y="4291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4600929" y="6599929"/>
            <a:ext cx="3687071" cy="3687071"/>
          </a:xfrm>
          <a:custGeom>
            <a:avLst/>
            <a:gdLst/>
            <a:ahLst/>
            <a:cxnLst/>
            <a:rect l="l" t="t" r="r" b="b"/>
            <a:pathLst>
              <a:path w="3687071" h="3687071">
                <a:moveTo>
                  <a:pt x="0" y="0"/>
                </a:moveTo>
                <a:lnTo>
                  <a:pt x="3687071" y="0"/>
                </a:lnTo>
                <a:lnTo>
                  <a:pt x="3687071" y="3687071"/>
                </a:lnTo>
                <a:lnTo>
                  <a:pt x="0" y="3687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5091592" y="3948634"/>
            <a:ext cx="8104815" cy="532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 spc="47">
                <a:solidFill>
                  <a:srgbClr val="FFFFFF"/>
                </a:solidFill>
                <a:latin typeface="TT Commons Pro Expanded"/>
              </a:rPr>
              <a:t>Electronique analogique</a:t>
            </a:r>
          </a:p>
          <a:p>
            <a:pPr>
              <a:lnSpc>
                <a:spcPts val="3249"/>
              </a:lnSpc>
            </a:pPr>
            <a:endParaRPr lang="en-US" sz="2499" spc="47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3249"/>
              </a:lnSpc>
            </a:pPr>
            <a:r>
              <a:rPr lang="en-US" sz="2499" spc="47">
                <a:solidFill>
                  <a:srgbClr val="FFFFFF"/>
                </a:solidFill>
                <a:latin typeface="TT Commons Pro Expanded"/>
              </a:rPr>
              <a:t>KiCad : PCB à brancher sur la carte Arduino UNO</a:t>
            </a:r>
          </a:p>
          <a:p>
            <a:pPr>
              <a:lnSpc>
                <a:spcPts val="3249"/>
              </a:lnSpc>
            </a:pPr>
            <a:endParaRPr lang="en-US" sz="2499" spc="47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3249"/>
              </a:lnSpc>
            </a:pPr>
            <a:r>
              <a:rPr lang="en-US" sz="2499" spc="47">
                <a:solidFill>
                  <a:srgbClr val="FFFFFF"/>
                </a:solidFill>
                <a:latin typeface="TT Commons Pro Expanded"/>
              </a:rPr>
              <a:t>Code Arduino</a:t>
            </a:r>
          </a:p>
          <a:p>
            <a:pPr>
              <a:lnSpc>
                <a:spcPts val="3249"/>
              </a:lnSpc>
            </a:pPr>
            <a:endParaRPr lang="en-US" sz="2499" spc="47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3249"/>
              </a:lnSpc>
            </a:pPr>
            <a:r>
              <a:rPr lang="en-US" sz="2499" spc="47">
                <a:solidFill>
                  <a:srgbClr val="FFFFFF"/>
                </a:solidFill>
                <a:latin typeface="TT Commons Pro Expanded"/>
              </a:rPr>
              <a:t>Banc de test</a:t>
            </a:r>
          </a:p>
          <a:p>
            <a:pPr>
              <a:lnSpc>
                <a:spcPts val="3249"/>
              </a:lnSpc>
            </a:pPr>
            <a:endParaRPr lang="en-US" sz="2499" spc="47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3249"/>
              </a:lnSpc>
            </a:pPr>
            <a:r>
              <a:rPr lang="en-US" sz="2499" spc="47">
                <a:solidFill>
                  <a:srgbClr val="FFFFFF"/>
                </a:solidFill>
                <a:latin typeface="TT Commons Pro Expanded"/>
              </a:rPr>
              <a:t>Application Android</a:t>
            </a:r>
          </a:p>
          <a:p>
            <a:pPr>
              <a:lnSpc>
                <a:spcPts val="3249"/>
              </a:lnSpc>
            </a:pPr>
            <a:endParaRPr lang="en-US" sz="2499" spc="47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3249"/>
              </a:lnSpc>
            </a:pPr>
            <a:r>
              <a:rPr lang="en-US" sz="2499" spc="47">
                <a:solidFill>
                  <a:srgbClr val="FFFFFF"/>
                </a:solidFill>
                <a:latin typeface="TT Commons Pro Expanded"/>
              </a:rPr>
              <a:t>Datasheet</a:t>
            </a:r>
          </a:p>
          <a:p>
            <a:pPr>
              <a:lnSpc>
                <a:spcPts val="3249"/>
              </a:lnSpc>
            </a:pPr>
            <a:endParaRPr lang="en-US" sz="2499" spc="47">
              <a:solidFill>
                <a:srgbClr val="FFFFFF"/>
              </a:solidFill>
              <a:latin typeface="TT Commons Pro Expanded"/>
            </a:endParaRPr>
          </a:p>
          <a:p>
            <a:pPr algn="l">
              <a:lnSpc>
                <a:spcPts val="3249"/>
              </a:lnSpc>
            </a:pPr>
            <a:endParaRPr lang="en-US" sz="2499" spc="47">
              <a:solidFill>
                <a:srgbClr val="FFFFFF"/>
              </a:solidFill>
              <a:latin typeface="TT Commons Pro Expande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16365" y="1231175"/>
            <a:ext cx="11460871" cy="6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9"/>
              </a:lnSpc>
              <a:spcBef>
                <a:spcPct val="0"/>
              </a:spcBef>
            </a:pPr>
            <a:r>
              <a:rPr lang="en-US" sz="3999" spc="339">
                <a:solidFill>
                  <a:srgbClr val="FFFFFF"/>
                </a:solidFill>
                <a:latin typeface="Agrandir Grand Ultra-Bold"/>
              </a:rPr>
              <a:t>Respect des livrables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4271393" y="3903117"/>
            <a:ext cx="513678" cy="513678"/>
          </a:xfrm>
          <a:custGeom>
            <a:avLst/>
            <a:gdLst/>
            <a:ahLst/>
            <a:cxnLst/>
            <a:rect l="l" t="t" r="r" b="b"/>
            <a:pathLst>
              <a:path w="513678" h="513678">
                <a:moveTo>
                  <a:pt x="0" y="0"/>
                </a:moveTo>
                <a:lnTo>
                  <a:pt x="513678" y="0"/>
                </a:lnTo>
                <a:lnTo>
                  <a:pt x="513678" y="513678"/>
                </a:lnTo>
                <a:lnTo>
                  <a:pt x="0" y="513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4271393" y="4723192"/>
            <a:ext cx="513678" cy="513678"/>
          </a:xfrm>
          <a:custGeom>
            <a:avLst/>
            <a:gdLst/>
            <a:ahLst/>
            <a:cxnLst/>
            <a:rect l="l" t="t" r="r" b="b"/>
            <a:pathLst>
              <a:path w="513678" h="513678">
                <a:moveTo>
                  <a:pt x="0" y="0"/>
                </a:moveTo>
                <a:lnTo>
                  <a:pt x="513678" y="0"/>
                </a:lnTo>
                <a:lnTo>
                  <a:pt x="513678" y="513679"/>
                </a:lnTo>
                <a:lnTo>
                  <a:pt x="0" y="5136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4271393" y="5543268"/>
            <a:ext cx="513678" cy="513678"/>
          </a:xfrm>
          <a:custGeom>
            <a:avLst/>
            <a:gdLst/>
            <a:ahLst/>
            <a:cxnLst/>
            <a:rect l="l" t="t" r="r" b="b"/>
            <a:pathLst>
              <a:path w="513678" h="513678">
                <a:moveTo>
                  <a:pt x="0" y="0"/>
                </a:moveTo>
                <a:lnTo>
                  <a:pt x="513678" y="0"/>
                </a:lnTo>
                <a:lnTo>
                  <a:pt x="513678" y="513678"/>
                </a:lnTo>
                <a:lnTo>
                  <a:pt x="0" y="513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4271393" y="6372084"/>
            <a:ext cx="513678" cy="513678"/>
          </a:xfrm>
          <a:custGeom>
            <a:avLst/>
            <a:gdLst/>
            <a:ahLst/>
            <a:cxnLst/>
            <a:rect l="l" t="t" r="r" b="b"/>
            <a:pathLst>
              <a:path w="513678" h="513678">
                <a:moveTo>
                  <a:pt x="0" y="0"/>
                </a:moveTo>
                <a:lnTo>
                  <a:pt x="513678" y="0"/>
                </a:lnTo>
                <a:lnTo>
                  <a:pt x="513678" y="513678"/>
                </a:lnTo>
                <a:lnTo>
                  <a:pt x="0" y="513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4271393" y="7200900"/>
            <a:ext cx="513678" cy="513678"/>
          </a:xfrm>
          <a:custGeom>
            <a:avLst/>
            <a:gdLst/>
            <a:ahLst/>
            <a:cxnLst/>
            <a:rect l="l" t="t" r="r" b="b"/>
            <a:pathLst>
              <a:path w="513678" h="513678">
                <a:moveTo>
                  <a:pt x="0" y="0"/>
                </a:moveTo>
                <a:lnTo>
                  <a:pt x="513678" y="0"/>
                </a:lnTo>
                <a:lnTo>
                  <a:pt x="513678" y="513678"/>
                </a:lnTo>
                <a:lnTo>
                  <a:pt x="0" y="513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4271393" y="8028903"/>
            <a:ext cx="513678" cy="513678"/>
          </a:xfrm>
          <a:custGeom>
            <a:avLst/>
            <a:gdLst/>
            <a:ahLst/>
            <a:cxnLst/>
            <a:rect l="l" t="t" r="r" b="b"/>
            <a:pathLst>
              <a:path w="513678" h="513678">
                <a:moveTo>
                  <a:pt x="0" y="0"/>
                </a:moveTo>
                <a:lnTo>
                  <a:pt x="513678" y="0"/>
                </a:lnTo>
                <a:lnTo>
                  <a:pt x="513678" y="513678"/>
                </a:lnTo>
                <a:lnTo>
                  <a:pt x="0" y="513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-2671159" y="-2696946"/>
            <a:ext cx="5876440" cy="5876440"/>
          </a:xfrm>
          <a:custGeom>
            <a:avLst/>
            <a:gdLst/>
            <a:ahLst/>
            <a:cxnLst/>
            <a:rect l="l" t="t" r="r" b="b"/>
            <a:pathLst>
              <a:path w="5876440" h="5876440">
                <a:moveTo>
                  <a:pt x="0" y="0"/>
                </a:moveTo>
                <a:lnTo>
                  <a:pt x="5876439" y="0"/>
                </a:lnTo>
                <a:lnTo>
                  <a:pt x="5876439" y="5876439"/>
                </a:lnTo>
                <a:lnTo>
                  <a:pt x="0" y="5876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0" y="4159956"/>
            <a:ext cx="3032730" cy="6081889"/>
          </a:xfrm>
          <a:custGeom>
            <a:avLst/>
            <a:gdLst/>
            <a:ahLst/>
            <a:cxnLst/>
            <a:rect l="l" t="t" r="r" b="b"/>
            <a:pathLst>
              <a:path w="3032730" h="6081889">
                <a:moveTo>
                  <a:pt x="0" y="0"/>
                </a:moveTo>
                <a:lnTo>
                  <a:pt x="3032730" y="0"/>
                </a:lnTo>
                <a:lnTo>
                  <a:pt x="3032730" y="6081888"/>
                </a:lnTo>
                <a:lnTo>
                  <a:pt x="0" y="6081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7" b="-25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1890013" y="0"/>
            <a:ext cx="6397987" cy="4291731"/>
          </a:xfrm>
          <a:custGeom>
            <a:avLst/>
            <a:gdLst/>
            <a:ahLst/>
            <a:cxnLst/>
            <a:rect l="l" t="t" r="r" b="b"/>
            <a:pathLst>
              <a:path w="6397987" h="4291731">
                <a:moveTo>
                  <a:pt x="0" y="0"/>
                </a:moveTo>
                <a:lnTo>
                  <a:pt x="6397987" y="0"/>
                </a:lnTo>
                <a:lnTo>
                  <a:pt x="6397987" y="4291731"/>
                </a:lnTo>
                <a:lnTo>
                  <a:pt x="0" y="4291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4605185" y="5124450"/>
            <a:ext cx="9077629" cy="13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0"/>
              </a:lnSpc>
              <a:spcBef>
                <a:spcPct val="0"/>
              </a:spcBef>
            </a:pPr>
            <a:r>
              <a:rPr lang="en-US" sz="5000" spc="425">
                <a:solidFill>
                  <a:srgbClr val="FFFFFF"/>
                </a:solidFill>
                <a:latin typeface="Agrandir Grand Ultra-Bold"/>
              </a:rPr>
              <a:t>Merci pour votre attention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600929" y="6599929"/>
            <a:ext cx="3687071" cy="3687071"/>
          </a:xfrm>
          <a:custGeom>
            <a:avLst/>
            <a:gdLst/>
            <a:ahLst/>
            <a:cxnLst/>
            <a:rect l="l" t="t" r="r" b="b"/>
            <a:pathLst>
              <a:path w="3687071" h="3687071">
                <a:moveTo>
                  <a:pt x="0" y="0"/>
                </a:moveTo>
                <a:lnTo>
                  <a:pt x="3687071" y="0"/>
                </a:lnTo>
                <a:lnTo>
                  <a:pt x="3687071" y="3687071"/>
                </a:lnTo>
                <a:lnTo>
                  <a:pt x="0" y="3687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8334"/>
            <a:ext cx="18288000" cy="10535334"/>
            <a:chOff x="0" y="0"/>
            <a:chExt cx="4334933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4728833" y="3909242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8"/>
                </a:lnTo>
                <a:lnTo>
                  <a:pt x="0" y="7579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-4979588" y="-3670035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7821481" y="5483253"/>
            <a:ext cx="2529248" cy="2552452"/>
          </a:xfrm>
          <a:custGeom>
            <a:avLst/>
            <a:gdLst/>
            <a:ahLst/>
            <a:cxnLst/>
            <a:rect l="l" t="t" r="r" b="b"/>
            <a:pathLst>
              <a:path w="2529248" h="2552452">
                <a:moveTo>
                  <a:pt x="0" y="0"/>
                </a:moveTo>
                <a:lnTo>
                  <a:pt x="2529248" y="0"/>
                </a:lnTo>
                <a:lnTo>
                  <a:pt x="2529248" y="2552452"/>
                </a:lnTo>
                <a:lnTo>
                  <a:pt x="0" y="2552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341784" y="3909242"/>
            <a:ext cx="17604431" cy="1492698"/>
            <a:chOff x="0" y="0"/>
            <a:chExt cx="23472575" cy="1990264"/>
          </a:xfrm>
        </p:grpSpPr>
        <p:sp>
          <p:nvSpPr>
            <p:cNvPr id="10" name="Freeform 10"/>
            <p:cNvSpPr/>
            <p:nvPr/>
          </p:nvSpPr>
          <p:spPr>
            <a:xfrm>
              <a:off x="12808806" y="0"/>
              <a:ext cx="1085315" cy="1626494"/>
            </a:xfrm>
            <a:custGeom>
              <a:avLst/>
              <a:gdLst/>
              <a:ahLst/>
              <a:cxnLst/>
              <a:rect l="l" t="t" r="r" b="b"/>
              <a:pathLst>
                <a:path w="1085315" h="1626494">
                  <a:moveTo>
                    <a:pt x="0" y="0"/>
                  </a:moveTo>
                  <a:lnTo>
                    <a:pt x="1085315" y="0"/>
                  </a:lnTo>
                  <a:lnTo>
                    <a:pt x="1085315" y="1626494"/>
                  </a:lnTo>
                  <a:lnTo>
                    <a:pt x="0" y="1626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 rot="-5400000">
              <a:off x="2005601" y="725578"/>
              <a:ext cx="121614" cy="482847"/>
            </a:xfrm>
            <a:custGeom>
              <a:avLst/>
              <a:gdLst/>
              <a:ahLst/>
              <a:cxnLst/>
              <a:rect l="l" t="t" r="r" b="b"/>
              <a:pathLst>
                <a:path w="121614" h="482847">
                  <a:moveTo>
                    <a:pt x="0" y="0"/>
                  </a:moveTo>
                  <a:lnTo>
                    <a:pt x="121614" y="0"/>
                  </a:lnTo>
                  <a:lnTo>
                    <a:pt x="121614" y="482847"/>
                  </a:lnTo>
                  <a:lnTo>
                    <a:pt x="0" y="48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233853" t="-7721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 rot="-5400000">
              <a:off x="1068911" y="478351"/>
              <a:ext cx="1622155" cy="855687"/>
            </a:xfrm>
            <a:custGeom>
              <a:avLst/>
              <a:gdLst/>
              <a:ahLst/>
              <a:cxnLst/>
              <a:rect l="l" t="t" r="r" b="b"/>
              <a:pathLst>
                <a:path w="1622155" h="855687">
                  <a:moveTo>
                    <a:pt x="0" y="0"/>
                  </a:moveTo>
                  <a:lnTo>
                    <a:pt x="1622155" y="0"/>
                  </a:lnTo>
                  <a:lnTo>
                    <a:pt x="1622155" y="855687"/>
                  </a:lnTo>
                  <a:lnTo>
                    <a:pt x="0" y="855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91689"/>
              <a:ext cx="23472575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984"/>
                </a:lnSpc>
                <a:spcBef>
                  <a:spcPct val="0"/>
                </a:spcBef>
              </a:pPr>
              <a:r>
                <a:rPr lang="en-US" sz="6300" spc="535">
                  <a:solidFill>
                    <a:srgbClr val="FFFFFF"/>
                  </a:solidFill>
                  <a:latin typeface="Agrandir Grand Ultra-Bold"/>
                </a:rPr>
                <a:t>   lectronique     nalogique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98424" y="4849470"/>
            <a:ext cx="1567619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00"/>
              </a:lnSpc>
              <a:spcBef>
                <a:spcPct val="0"/>
              </a:spcBef>
            </a:pPr>
            <a:r>
              <a:rPr lang="en-US" sz="2000" spc="170">
                <a:solidFill>
                  <a:srgbClr val="FFFFFF"/>
                </a:solidFill>
                <a:latin typeface="Agrandir Grand Ultra-Bold"/>
              </a:rPr>
              <a:t>01.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8898" y="-76262"/>
            <a:ext cx="8619102" cy="10535334"/>
            <a:chOff x="0" y="0"/>
            <a:chExt cx="2043046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3046" cy="2497264"/>
            </a:xfrm>
            <a:custGeom>
              <a:avLst/>
              <a:gdLst/>
              <a:ahLst/>
              <a:cxnLst/>
              <a:rect l="l" t="t" r="r" b="b"/>
              <a:pathLst>
                <a:path w="2043046" h="2497264">
                  <a:moveTo>
                    <a:pt x="0" y="0"/>
                  </a:moveTo>
                  <a:lnTo>
                    <a:pt x="2043046" y="0"/>
                  </a:lnTo>
                  <a:lnTo>
                    <a:pt x="2043046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EEF2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43046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71295" y="1028700"/>
            <a:ext cx="1173821" cy="1173821"/>
          </a:xfrm>
          <a:custGeom>
            <a:avLst/>
            <a:gdLst/>
            <a:ahLst/>
            <a:cxnLst/>
            <a:rect l="l" t="t" r="r" b="b"/>
            <a:pathLst>
              <a:path w="1173821" h="1173821">
                <a:moveTo>
                  <a:pt x="0" y="0"/>
                </a:moveTo>
                <a:lnTo>
                  <a:pt x="1173821" y="0"/>
                </a:lnTo>
                <a:lnTo>
                  <a:pt x="1173821" y="1173821"/>
                </a:lnTo>
                <a:lnTo>
                  <a:pt x="0" y="1173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 rot="5400000">
            <a:off x="7442647" y="3852881"/>
            <a:ext cx="7576950" cy="2677047"/>
          </a:xfrm>
          <a:custGeom>
            <a:avLst/>
            <a:gdLst/>
            <a:ahLst/>
            <a:cxnLst/>
            <a:rect l="l" t="t" r="r" b="b"/>
            <a:pathLst>
              <a:path w="7576950" h="2677047">
                <a:moveTo>
                  <a:pt x="0" y="0"/>
                </a:moveTo>
                <a:lnTo>
                  <a:pt x="7576951" y="0"/>
                </a:lnTo>
                <a:lnTo>
                  <a:pt x="7576951" y="2677047"/>
                </a:lnTo>
                <a:lnTo>
                  <a:pt x="0" y="2677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2869819" y="3373253"/>
            <a:ext cx="4949856" cy="2874724"/>
          </a:xfrm>
          <a:custGeom>
            <a:avLst/>
            <a:gdLst/>
            <a:ahLst/>
            <a:cxnLst/>
            <a:rect l="l" t="t" r="r" b="b"/>
            <a:pathLst>
              <a:path w="4949856" h="2874724">
                <a:moveTo>
                  <a:pt x="0" y="0"/>
                </a:moveTo>
                <a:lnTo>
                  <a:pt x="4949856" y="0"/>
                </a:lnTo>
                <a:lnTo>
                  <a:pt x="4949856" y="2874724"/>
                </a:lnTo>
                <a:lnTo>
                  <a:pt x="0" y="2874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1028700" y="2431350"/>
            <a:ext cx="685901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0"/>
              </a:lnSpc>
              <a:spcBef>
                <a:spcPct val="0"/>
              </a:spcBef>
            </a:pPr>
            <a:r>
              <a:rPr lang="en-US" sz="3000" spc="254">
                <a:solidFill>
                  <a:srgbClr val="10254E"/>
                </a:solidFill>
                <a:latin typeface="Agrandir Grand Ultra-Bold"/>
              </a:rPr>
              <a:t>Production d’un capteur Low-Tech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3009" y="5428253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PONT DIVISEUR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3009" y="7339669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PLUSIEURS AOP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009" y="7815272"/>
            <a:ext cx="8210550" cy="33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Problème : on amplifie le bruit et le offset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009" y="3822000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BUT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3009" y="4153555"/>
            <a:ext cx="9135888" cy="106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Circuit de mesure de variation de résistance du capteur à jauge de contrainte à base de graphite </a:t>
            </a:r>
          </a:p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Ordre Mohm/Gohm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3009" y="5823351"/>
            <a:ext cx="8210550" cy="106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Résistance très importante =&gt; courant faible (5nA)</a:t>
            </a:r>
          </a:p>
          <a:p>
            <a:pPr marL="470773" lvl="1" indent="-235387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Mesure de petites variations de R difficile</a:t>
            </a:r>
          </a:p>
          <a:p>
            <a:pPr marL="470773" lvl="1" indent="-235387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R grand =&gt; beaucoup de bruit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3009" y="8619750"/>
            <a:ext cx="9135888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AMPLIFICATEUR TRANSIMPÉDANCE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92599" y="9059863"/>
            <a:ext cx="296973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Capteur graphite à tester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62884" y="6487082"/>
            <a:ext cx="286559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Pont diviseur de tension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539" y="116016"/>
            <a:ext cx="1173821" cy="1173821"/>
          </a:xfrm>
          <a:custGeom>
            <a:avLst/>
            <a:gdLst/>
            <a:ahLst/>
            <a:cxnLst/>
            <a:rect l="l" t="t" r="r" b="b"/>
            <a:pathLst>
              <a:path w="1173821" h="1173821">
                <a:moveTo>
                  <a:pt x="0" y="0"/>
                </a:moveTo>
                <a:lnTo>
                  <a:pt x="1173822" y="0"/>
                </a:lnTo>
                <a:lnTo>
                  <a:pt x="1173822" y="1173821"/>
                </a:lnTo>
                <a:lnTo>
                  <a:pt x="0" y="1173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297666" y="1489884"/>
            <a:ext cx="17692668" cy="5744494"/>
          </a:xfrm>
          <a:custGeom>
            <a:avLst/>
            <a:gdLst/>
            <a:ahLst/>
            <a:cxnLst/>
            <a:rect l="l" t="t" r="r" b="b"/>
            <a:pathLst>
              <a:path w="17692668" h="5744494">
                <a:moveTo>
                  <a:pt x="0" y="0"/>
                </a:moveTo>
                <a:lnTo>
                  <a:pt x="17692668" y="0"/>
                </a:lnTo>
                <a:lnTo>
                  <a:pt x="17692668" y="5744495"/>
                </a:lnTo>
                <a:lnTo>
                  <a:pt x="0" y="5744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520361" y="560452"/>
            <a:ext cx="15427451" cy="72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10254E"/>
                </a:solidFill>
                <a:latin typeface="Agrandir Grand Ultra-Bold"/>
              </a:rPr>
              <a:t>Amplificateur transimpédance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666" y="7653479"/>
            <a:ext cx="6045661" cy="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1"/>
              </a:lnSpc>
            </a:pPr>
            <a:r>
              <a:rPr lang="en-US" sz="2301" spc="322">
                <a:solidFill>
                  <a:srgbClr val="2550A4"/>
                </a:solidFill>
                <a:latin typeface="TT Lakes Neue Expanded Bold"/>
              </a:rPr>
              <a:t>AVANTAGES 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0309" y="8413659"/>
            <a:ext cx="15368991" cy="139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773" lvl="1" indent="-235386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Gain réglable : amplification réglable simplement en changeant R2 </a:t>
            </a:r>
          </a:p>
          <a:p>
            <a:pPr>
              <a:lnSpc>
                <a:spcPts val="1299"/>
              </a:lnSpc>
            </a:pPr>
            <a:endParaRPr lang="en-US" sz="2180" spc="41">
              <a:solidFill>
                <a:srgbClr val="2550A4"/>
              </a:solidFill>
              <a:latin typeface="TT Commons Pro Expanded"/>
            </a:endParaRPr>
          </a:p>
          <a:p>
            <a:pPr marL="470773" lvl="1" indent="-235386">
              <a:lnSpc>
                <a:spcPts val="2834"/>
              </a:lnSpc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Réduction du bruit avec filtres passe-bas</a:t>
            </a:r>
          </a:p>
          <a:p>
            <a:pPr>
              <a:lnSpc>
                <a:spcPts val="1299"/>
              </a:lnSpc>
            </a:pPr>
            <a:endParaRPr lang="en-US" sz="2180" spc="41">
              <a:solidFill>
                <a:srgbClr val="2550A4"/>
              </a:solidFill>
              <a:latin typeface="TT Commons Pro Expanded"/>
            </a:endParaRPr>
          </a:p>
          <a:p>
            <a:pPr marL="470773" lvl="1" indent="-235386" algn="l">
              <a:lnSpc>
                <a:spcPts val="2834"/>
              </a:lnSpc>
              <a:spcBef>
                <a:spcPct val="0"/>
              </a:spcBef>
              <a:buFont typeface="Arial"/>
              <a:buChar char="•"/>
            </a:pPr>
            <a:r>
              <a:rPr lang="en-US" sz="2180" spc="41">
                <a:solidFill>
                  <a:srgbClr val="2550A4"/>
                </a:solidFill>
                <a:latin typeface="TT Commons Pro Expanded"/>
              </a:rPr>
              <a:t>Sensibilité plus élevée car AOP capable d’amplifier de faibles courants =&gt; meilleure stabilité de mesure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4317902" y="3780827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6" y="0"/>
                </a:lnTo>
                <a:lnTo>
                  <a:pt x="7940196" y="7579277"/>
                </a:lnTo>
                <a:lnTo>
                  <a:pt x="0" y="757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-4620024" y="-2995732"/>
            <a:ext cx="7940195" cy="7579277"/>
          </a:xfrm>
          <a:custGeom>
            <a:avLst/>
            <a:gdLst/>
            <a:ahLst/>
            <a:cxnLst/>
            <a:rect l="l" t="t" r="r" b="b"/>
            <a:pathLst>
              <a:path w="7940195" h="7579277">
                <a:moveTo>
                  <a:pt x="0" y="0"/>
                </a:moveTo>
                <a:lnTo>
                  <a:pt x="7940195" y="0"/>
                </a:lnTo>
                <a:lnTo>
                  <a:pt x="7940195" y="7579278"/>
                </a:lnTo>
                <a:lnTo>
                  <a:pt x="0" y="7579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4078726" y="150305"/>
            <a:ext cx="3996087" cy="3351718"/>
          </a:xfrm>
          <a:custGeom>
            <a:avLst/>
            <a:gdLst/>
            <a:ahLst/>
            <a:cxnLst/>
            <a:rect l="l" t="t" r="r" b="b"/>
            <a:pathLst>
              <a:path w="3996087" h="3351718">
                <a:moveTo>
                  <a:pt x="0" y="0"/>
                </a:moveTo>
                <a:lnTo>
                  <a:pt x="3996086" y="0"/>
                </a:lnTo>
                <a:lnTo>
                  <a:pt x="3996086" y="3351718"/>
                </a:lnTo>
                <a:lnTo>
                  <a:pt x="0" y="3351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5222640" y="446448"/>
            <a:ext cx="1665405" cy="1665405"/>
          </a:xfrm>
          <a:custGeom>
            <a:avLst/>
            <a:gdLst/>
            <a:ahLst/>
            <a:cxnLst/>
            <a:rect l="l" t="t" r="r" b="b"/>
            <a:pathLst>
              <a:path w="1665405" h="1665405">
                <a:moveTo>
                  <a:pt x="0" y="0"/>
                </a:moveTo>
                <a:lnTo>
                  <a:pt x="1665405" y="0"/>
                </a:lnTo>
                <a:lnTo>
                  <a:pt x="1665405" y="1665405"/>
                </a:lnTo>
                <a:lnTo>
                  <a:pt x="0" y="166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1615333" y="4776918"/>
            <a:ext cx="1173821" cy="1173821"/>
          </a:xfrm>
          <a:custGeom>
            <a:avLst/>
            <a:gdLst/>
            <a:ahLst/>
            <a:cxnLst/>
            <a:rect l="l" t="t" r="r" b="b"/>
            <a:pathLst>
              <a:path w="1173821" h="1173821">
                <a:moveTo>
                  <a:pt x="0" y="0"/>
                </a:moveTo>
                <a:lnTo>
                  <a:pt x="1173821" y="0"/>
                </a:lnTo>
                <a:lnTo>
                  <a:pt x="1173821" y="1173822"/>
                </a:lnTo>
                <a:lnTo>
                  <a:pt x="0" y="1173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6575693" y="4662618"/>
            <a:ext cx="5039640" cy="1324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20"/>
              </a:lnSpc>
            </a:pPr>
            <a:r>
              <a:rPr lang="en-US" sz="8000" spc="680">
                <a:solidFill>
                  <a:srgbClr val="FFFFFF"/>
                </a:solidFill>
                <a:latin typeface="Agrandir Grand Ultra-Bold"/>
              </a:rPr>
              <a:t>KiCad</a:t>
            </a:r>
          </a:p>
        </p:txBody>
      </p:sp>
      <p:sp>
        <p:nvSpPr>
          <p:cNvPr id="12" name="Freeform 12"/>
          <p:cNvSpPr/>
          <p:nvPr/>
        </p:nvSpPr>
        <p:spPr>
          <a:xfrm>
            <a:off x="0" y="7163163"/>
            <a:ext cx="3724396" cy="3123837"/>
          </a:xfrm>
          <a:custGeom>
            <a:avLst/>
            <a:gdLst/>
            <a:ahLst/>
            <a:cxnLst/>
            <a:rect l="l" t="t" r="r" b="b"/>
            <a:pathLst>
              <a:path w="3724396" h="3123837">
                <a:moveTo>
                  <a:pt x="0" y="0"/>
                </a:moveTo>
                <a:lnTo>
                  <a:pt x="3724396" y="0"/>
                </a:lnTo>
                <a:lnTo>
                  <a:pt x="3724396" y="3123837"/>
                </a:lnTo>
                <a:lnTo>
                  <a:pt x="0" y="3123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066140" y="7439171"/>
            <a:ext cx="1552176" cy="1552176"/>
          </a:xfrm>
          <a:custGeom>
            <a:avLst/>
            <a:gdLst/>
            <a:ahLst/>
            <a:cxnLst/>
            <a:rect l="l" t="t" r="r" b="b"/>
            <a:pathLst>
              <a:path w="1552176" h="1552176">
                <a:moveTo>
                  <a:pt x="0" y="0"/>
                </a:moveTo>
                <a:lnTo>
                  <a:pt x="1552176" y="0"/>
                </a:lnTo>
                <a:lnTo>
                  <a:pt x="1552176" y="1552176"/>
                </a:lnTo>
                <a:lnTo>
                  <a:pt x="0" y="1552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4465824" y="4868520"/>
            <a:ext cx="1173821" cy="1173821"/>
          </a:xfrm>
          <a:custGeom>
            <a:avLst/>
            <a:gdLst/>
            <a:ahLst/>
            <a:cxnLst/>
            <a:rect l="l" t="t" r="r" b="b"/>
            <a:pathLst>
              <a:path w="1173821" h="1173821">
                <a:moveTo>
                  <a:pt x="0" y="0"/>
                </a:moveTo>
                <a:lnTo>
                  <a:pt x="1173822" y="0"/>
                </a:lnTo>
                <a:lnTo>
                  <a:pt x="1173822" y="1173822"/>
                </a:lnTo>
                <a:lnTo>
                  <a:pt x="0" y="1173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5791884" y="5436381"/>
            <a:ext cx="1567619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00"/>
              </a:lnSpc>
              <a:spcBef>
                <a:spcPct val="0"/>
              </a:spcBef>
            </a:pPr>
            <a:r>
              <a:rPr lang="en-US" sz="2000" spc="170">
                <a:solidFill>
                  <a:srgbClr val="FFFFFF"/>
                </a:solidFill>
                <a:latin typeface="Agrandir Grand Ultra-Bold"/>
              </a:rPr>
              <a:t>02.</a:t>
            </a:r>
          </a:p>
        </p:txBody>
      </p:sp>
      <p:sp>
        <p:nvSpPr>
          <p:cNvPr id="16" name="Freeform 16"/>
          <p:cNvSpPr/>
          <p:nvPr/>
        </p:nvSpPr>
        <p:spPr>
          <a:xfrm>
            <a:off x="272547" y="7170933"/>
            <a:ext cx="3177348" cy="2087367"/>
          </a:xfrm>
          <a:custGeom>
            <a:avLst/>
            <a:gdLst/>
            <a:ahLst/>
            <a:cxnLst/>
            <a:rect l="l" t="t" r="r" b="b"/>
            <a:pathLst>
              <a:path w="3177348" h="2087367">
                <a:moveTo>
                  <a:pt x="0" y="0"/>
                </a:moveTo>
                <a:lnTo>
                  <a:pt x="3177347" y="0"/>
                </a:lnTo>
                <a:lnTo>
                  <a:pt x="3177347" y="2087367"/>
                </a:lnTo>
                <a:lnTo>
                  <a:pt x="0" y="20873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14488095" y="150305"/>
            <a:ext cx="3177348" cy="2383510"/>
          </a:xfrm>
          <a:custGeom>
            <a:avLst/>
            <a:gdLst/>
            <a:ahLst/>
            <a:cxnLst/>
            <a:rect l="l" t="t" r="r" b="b"/>
            <a:pathLst>
              <a:path w="3177348" h="2383510">
                <a:moveTo>
                  <a:pt x="0" y="0"/>
                </a:moveTo>
                <a:lnTo>
                  <a:pt x="3177348" y="0"/>
                </a:lnTo>
                <a:lnTo>
                  <a:pt x="3177348" y="2383510"/>
                </a:lnTo>
                <a:lnTo>
                  <a:pt x="0" y="23835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93" r="-7093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>
              <a:hlinkClick r:id="rId2" tooltip="https://moodle.insa-toulouse.fr/pluginfile.php/171791/mod_resource/content/0/Cours%20di%C3%A9lectrique%202023-2024_2.pdf"/>
            </p:cNvPr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3178039" y="1281300"/>
            <a:ext cx="12703116" cy="8731567"/>
          </a:xfrm>
          <a:custGeom>
            <a:avLst/>
            <a:gdLst/>
            <a:ahLst/>
            <a:cxnLst/>
            <a:rect l="l" t="t" r="r" b="b"/>
            <a:pathLst>
              <a:path w="12703116" h="8731567">
                <a:moveTo>
                  <a:pt x="0" y="0"/>
                </a:moveTo>
                <a:lnTo>
                  <a:pt x="12703116" y="0"/>
                </a:lnTo>
                <a:lnTo>
                  <a:pt x="12703116" y="8731567"/>
                </a:lnTo>
                <a:lnTo>
                  <a:pt x="0" y="8731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0" y="551914"/>
            <a:ext cx="18288000" cy="72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FFFFFF"/>
                </a:solidFill>
                <a:latin typeface="Agrandir Grand Ultra-Bold"/>
              </a:rPr>
              <a:t>Schématique KiCad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4167"/>
            <a:ext cx="18288000" cy="10535334"/>
            <a:chOff x="0" y="0"/>
            <a:chExt cx="4334933" cy="2497264"/>
          </a:xfrm>
        </p:grpSpPr>
        <p:sp>
          <p:nvSpPr>
            <p:cNvPr id="3" name="Freeform 3">
              <a:hlinkClick r:id="rId3" tooltip="https://moodle.insa-toulouse.fr/pluginfile.php/171791/mod_resource/content/0/Cours%20di%C3%A9lectrique%202023-2024_2.pdf"/>
            </p:cNvPr>
            <p:cNvSpPr/>
            <p:nvPr/>
          </p:nvSpPr>
          <p:spPr>
            <a:xfrm>
              <a:off x="0" y="0"/>
              <a:ext cx="4334933" cy="2497264"/>
            </a:xfrm>
            <a:custGeom>
              <a:avLst/>
              <a:gdLst/>
              <a:ahLst/>
              <a:cxnLst/>
              <a:rect l="l" t="t" r="r" b="b"/>
              <a:pathLst>
                <a:path w="4334933" h="2497264">
                  <a:moveTo>
                    <a:pt x="0" y="0"/>
                  </a:moveTo>
                  <a:lnTo>
                    <a:pt x="4334933" y="0"/>
                  </a:lnTo>
                  <a:lnTo>
                    <a:pt x="4334933" y="2497264"/>
                  </a:lnTo>
                  <a:lnTo>
                    <a:pt x="0" y="2497264"/>
                  </a:lnTo>
                  <a:close/>
                </a:path>
              </a:pathLst>
            </a:custGeom>
            <a:solidFill>
              <a:srgbClr val="2550A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34933" cy="253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2394517" y="-1918086"/>
            <a:ext cx="0" cy="346348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 rot="5400000">
            <a:off x="-430277" y="2064835"/>
            <a:ext cx="8751924" cy="6679654"/>
          </a:xfrm>
          <a:custGeom>
            <a:avLst/>
            <a:gdLst/>
            <a:ahLst/>
            <a:cxnLst/>
            <a:rect l="l" t="t" r="r" b="b"/>
            <a:pathLst>
              <a:path w="8751924" h="6679654">
                <a:moveTo>
                  <a:pt x="0" y="0"/>
                </a:moveTo>
                <a:lnTo>
                  <a:pt x="8751924" y="0"/>
                </a:lnTo>
                <a:lnTo>
                  <a:pt x="8751924" y="6679654"/>
                </a:lnTo>
                <a:lnTo>
                  <a:pt x="0" y="667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7990982" y="2235957"/>
            <a:ext cx="9646678" cy="6337409"/>
          </a:xfrm>
          <a:custGeom>
            <a:avLst/>
            <a:gdLst/>
            <a:ahLst/>
            <a:cxnLst/>
            <a:rect l="l" t="t" r="r" b="b"/>
            <a:pathLst>
              <a:path w="9646678" h="6337409">
                <a:moveTo>
                  <a:pt x="0" y="0"/>
                </a:moveTo>
                <a:lnTo>
                  <a:pt x="9646677" y="0"/>
                </a:lnTo>
                <a:lnTo>
                  <a:pt x="9646677" y="6337410"/>
                </a:lnTo>
                <a:lnTo>
                  <a:pt x="0" y="6337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0" y="299315"/>
            <a:ext cx="18288000" cy="72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39"/>
              </a:lnSpc>
              <a:spcBef>
                <a:spcPct val="0"/>
              </a:spcBef>
            </a:pPr>
            <a:r>
              <a:rPr lang="en-US" sz="4672" spc="397">
                <a:solidFill>
                  <a:srgbClr val="FFFFFF"/>
                </a:solidFill>
                <a:latin typeface="Agrandir Grand Ultra-Bold"/>
              </a:rPr>
              <a:t>PCB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0982" y="8901497"/>
            <a:ext cx="9646678" cy="35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4"/>
              </a:lnSpc>
              <a:spcBef>
                <a:spcPct val="0"/>
              </a:spcBef>
            </a:pPr>
            <a:r>
              <a:rPr lang="en-US" sz="2180" spc="41">
                <a:solidFill>
                  <a:srgbClr val="FFFFFF"/>
                </a:solidFill>
                <a:latin typeface="TT Commons Pro Expanded"/>
              </a:rPr>
              <a:t>Visualisation 3D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586</Words>
  <Application>Microsoft Office PowerPoint</Application>
  <PresentationFormat>Personnalisé</PresentationFormat>
  <Paragraphs>172</Paragraphs>
  <Slides>32</Slides>
  <Notes>1</Notes>
  <HiddenSlides>0</HiddenSlides>
  <MMClips>4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TT Commons Pro Expanded</vt:lpstr>
      <vt:lpstr>TT Lakes Neue Expanded Bold</vt:lpstr>
      <vt:lpstr>Agrandir Grand Bold</vt:lpstr>
      <vt:lpstr>Open Sans Bold</vt:lpstr>
      <vt:lpstr>Agrandir Grand Ultra-Bold</vt:lpstr>
      <vt:lpstr>Calibri</vt:lpstr>
      <vt:lpstr>Open Sans</vt:lpstr>
      <vt:lpstr>Arial</vt:lpstr>
      <vt:lpstr>Glacial Indifference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Du_Capteur_Au_Banc_de_Test</dc:title>
  <dc:creator>Amandine TAILHAN</dc:creator>
  <cp:lastModifiedBy>Amandine Tailhan</cp:lastModifiedBy>
  <cp:revision>2</cp:revision>
  <dcterms:created xsi:type="dcterms:W3CDTF">2006-08-16T00:00:00Z</dcterms:created>
  <dcterms:modified xsi:type="dcterms:W3CDTF">2024-05-02T12:59:47Z</dcterms:modified>
  <dc:identifier>DAGBqSqxF-4</dc:identifier>
</cp:coreProperties>
</file>